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8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2"/>
  </p:notesMasterIdLst>
  <p:sldIdLst>
    <p:sldId id="302" r:id="rId2"/>
    <p:sldId id="303" r:id="rId3"/>
    <p:sldId id="310" r:id="rId4"/>
    <p:sldId id="311" r:id="rId5"/>
    <p:sldId id="312" r:id="rId6"/>
    <p:sldId id="313" r:id="rId7"/>
    <p:sldId id="314" r:id="rId8"/>
    <p:sldId id="289" r:id="rId9"/>
    <p:sldId id="290" r:id="rId10"/>
    <p:sldId id="291" r:id="rId11"/>
    <p:sldId id="292" r:id="rId12"/>
    <p:sldId id="315" r:id="rId13"/>
    <p:sldId id="294" r:id="rId14"/>
    <p:sldId id="316" r:id="rId15"/>
    <p:sldId id="298" r:id="rId16"/>
    <p:sldId id="299" r:id="rId17"/>
    <p:sldId id="317" r:id="rId18"/>
    <p:sldId id="308" r:id="rId19"/>
    <p:sldId id="256" r:id="rId20"/>
    <p:sldId id="257" r:id="rId21"/>
    <p:sldId id="258" r:id="rId22"/>
    <p:sldId id="259" r:id="rId23"/>
    <p:sldId id="261" r:id="rId24"/>
    <p:sldId id="304" r:id="rId25"/>
    <p:sldId id="262" r:id="rId26"/>
    <p:sldId id="263" r:id="rId27"/>
    <p:sldId id="306" r:id="rId28"/>
    <p:sldId id="264" r:id="rId29"/>
    <p:sldId id="265" r:id="rId30"/>
    <p:sldId id="266" r:id="rId31"/>
    <p:sldId id="267" r:id="rId32"/>
    <p:sldId id="273" r:id="rId33"/>
    <p:sldId id="309" r:id="rId34"/>
    <p:sldId id="275" r:id="rId35"/>
    <p:sldId id="319" r:id="rId36"/>
    <p:sldId id="280" r:id="rId37"/>
    <p:sldId id="281" r:id="rId38"/>
    <p:sldId id="307" r:id="rId39"/>
    <p:sldId id="318" r:id="rId40"/>
    <p:sldId id="283" r:id="rId41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3300"/>
    <a:srgbClr val="FF50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595" autoAdjust="0"/>
  </p:normalViewPr>
  <p:slideViewPr>
    <p:cSldViewPr>
      <p:cViewPr varScale="1">
        <p:scale>
          <a:sx n="74" d="100"/>
          <a:sy n="74" d="100"/>
        </p:scale>
        <p:origin x="-104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144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346B223-7249-4C63-9D7D-6F4BF11CD8C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A79A0D-4309-46D4-A789-814A79ABA9A6}" type="slidenum">
              <a:rPr lang="en-US"/>
              <a:pPr/>
              <a:t>1</a:t>
            </a:fld>
            <a:endParaRPr lang="en-US"/>
          </a:p>
        </p:txBody>
      </p:sp>
      <p:sp>
        <p:nvSpPr>
          <p:cNvPr id="624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6F44DA-CE37-4010-9A24-E0316AF1F48D}" type="slidenum">
              <a:rPr lang="en-US"/>
              <a:pPr/>
              <a:t>19</a:t>
            </a:fld>
            <a:endParaRPr lang="en-US"/>
          </a:p>
        </p:txBody>
      </p:sp>
      <p:sp>
        <p:nvSpPr>
          <p:cNvPr id="768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8150E3-7638-4821-BF44-C66F50BECCED}" type="slidenum">
              <a:rPr lang="en-US"/>
              <a:pPr/>
              <a:t>20</a:t>
            </a:fld>
            <a:endParaRPr lang="en-US"/>
          </a:p>
        </p:txBody>
      </p:sp>
      <p:sp>
        <p:nvSpPr>
          <p:cNvPr id="778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9E2D92-309C-4318-A2BB-FC51CD34B9BF}" type="slidenum">
              <a:rPr lang="en-US"/>
              <a:pPr/>
              <a:t>21</a:t>
            </a:fld>
            <a:endParaRPr lang="en-US"/>
          </a:p>
        </p:txBody>
      </p:sp>
      <p:sp>
        <p:nvSpPr>
          <p:cNvPr id="788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C26612-9967-424D-B5F8-B9B27D4DEC85}" type="slidenum">
              <a:rPr lang="en-US"/>
              <a:pPr/>
              <a:t>22</a:t>
            </a:fld>
            <a:endParaRPr lang="en-US"/>
          </a:p>
        </p:txBody>
      </p:sp>
      <p:sp>
        <p:nvSpPr>
          <p:cNvPr id="798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185A98-CAEE-44FE-8273-F840842B246C}" type="slidenum">
              <a:rPr lang="en-US"/>
              <a:pPr/>
              <a:t>23</a:t>
            </a:fld>
            <a:endParaRPr lang="en-US"/>
          </a:p>
        </p:txBody>
      </p:sp>
      <p:sp>
        <p:nvSpPr>
          <p:cNvPr id="808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A84CD2-1008-46F8-8374-8E5684023FD2}" type="slidenum">
              <a:rPr lang="en-US"/>
              <a:pPr/>
              <a:t>24</a:t>
            </a:fld>
            <a:endParaRPr lang="en-US"/>
          </a:p>
        </p:txBody>
      </p:sp>
      <p:sp>
        <p:nvSpPr>
          <p:cNvPr id="819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EBDEC3-4DA0-42F9-8EA4-02F71526310C}" type="slidenum">
              <a:rPr lang="en-US"/>
              <a:pPr/>
              <a:t>25</a:t>
            </a:fld>
            <a:endParaRPr lang="en-US"/>
          </a:p>
        </p:txBody>
      </p:sp>
      <p:sp>
        <p:nvSpPr>
          <p:cNvPr id="829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D7459E-F4A8-41BD-A849-5C819287D51C}" type="slidenum">
              <a:rPr lang="en-US"/>
              <a:pPr/>
              <a:t>26</a:t>
            </a:fld>
            <a:endParaRPr lang="en-US"/>
          </a:p>
        </p:txBody>
      </p:sp>
      <p:sp>
        <p:nvSpPr>
          <p:cNvPr id="839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0BB7AF-9BD4-4074-B1F4-9A12E885C6A5}" type="slidenum">
              <a:rPr lang="en-US"/>
              <a:pPr/>
              <a:t>28</a:t>
            </a:fld>
            <a:endParaRPr lang="en-US"/>
          </a:p>
        </p:txBody>
      </p:sp>
      <p:sp>
        <p:nvSpPr>
          <p:cNvPr id="849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B5F64E-2640-46CB-A9E9-24FBB19583BD}" type="slidenum">
              <a:rPr lang="en-US"/>
              <a:pPr/>
              <a:t>29</a:t>
            </a:fld>
            <a:endParaRPr lang="en-US"/>
          </a:p>
        </p:txBody>
      </p:sp>
      <p:sp>
        <p:nvSpPr>
          <p:cNvPr id="860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FC1967-544F-4A06-A2A9-954754877131}" type="slidenum">
              <a:rPr lang="en-US"/>
              <a:pPr/>
              <a:t>2</a:t>
            </a:fld>
            <a:endParaRPr lang="en-US"/>
          </a:p>
        </p:txBody>
      </p:sp>
      <p:sp>
        <p:nvSpPr>
          <p:cNvPr id="634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1E308D-5EFA-4135-80A0-584ECA699A35}" type="slidenum">
              <a:rPr lang="en-US"/>
              <a:pPr/>
              <a:t>30</a:t>
            </a:fld>
            <a:endParaRPr lang="en-US"/>
          </a:p>
        </p:txBody>
      </p:sp>
      <p:sp>
        <p:nvSpPr>
          <p:cNvPr id="870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C0FB4E-F7FA-44C6-A7FB-DFF4AB9FE354}" type="slidenum">
              <a:rPr lang="en-US"/>
              <a:pPr/>
              <a:t>31</a:t>
            </a:fld>
            <a:endParaRPr lang="en-US"/>
          </a:p>
        </p:txBody>
      </p:sp>
      <p:sp>
        <p:nvSpPr>
          <p:cNvPr id="880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C6EF9E-0240-4A9C-A681-E80C03F279FD}" type="slidenum">
              <a:rPr lang="en-US"/>
              <a:pPr/>
              <a:t>32</a:t>
            </a:fld>
            <a:endParaRPr lang="en-US"/>
          </a:p>
        </p:txBody>
      </p:sp>
      <p:sp>
        <p:nvSpPr>
          <p:cNvPr id="890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43CDC2-BE40-4E09-991B-40AAC48D51F9}" type="slidenum">
              <a:rPr lang="en-US"/>
              <a:pPr/>
              <a:t>34</a:t>
            </a:fld>
            <a:endParaRPr lang="en-US"/>
          </a:p>
        </p:txBody>
      </p:sp>
      <p:sp>
        <p:nvSpPr>
          <p:cNvPr id="911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9A2BE6-615F-45E4-9A76-E0189CEB47FB}" type="slidenum">
              <a:rPr lang="en-US"/>
              <a:pPr/>
              <a:t>36</a:t>
            </a:fld>
            <a:endParaRPr lang="en-US"/>
          </a:p>
        </p:txBody>
      </p:sp>
      <p:sp>
        <p:nvSpPr>
          <p:cNvPr id="962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89D4A5-9717-45D5-A6EE-A19CEA6CCA23}" type="slidenum">
              <a:rPr lang="en-US"/>
              <a:pPr/>
              <a:t>37</a:t>
            </a:fld>
            <a:endParaRPr lang="en-US"/>
          </a:p>
        </p:txBody>
      </p:sp>
      <p:sp>
        <p:nvSpPr>
          <p:cNvPr id="983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09E1B9-92C6-422C-B800-60A4765F176E}" type="slidenum">
              <a:rPr lang="en-US"/>
              <a:pPr/>
              <a:t>38</a:t>
            </a:fld>
            <a:endParaRPr lang="en-US"/>
          </a:p>
        </p:txBody>
      </p:sp>
      <p:sp>
        <p:nvSpPr>
          <p:cNvPr id="1075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190FF9-F4CD-4247-9DA2-DDBF972E636A}" type="slidenum">
              <a:rPr lang="en-US"/>
              <a:pPr/>
              <a:t>40</a:t>
            </a:fld>
            <a:endParaRPr lang="en-US"/>
          </a:p>
        </p:txBody>
      </p:sp>
      <p:sp>
        <p:nvSpPr>
          <p:cNvPr id="1003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3356C-2078-4884-81B7-1308B4D02CDF}" type="slidenum">
              <a:rPr lang="en-US"/>
              <a:pPr/>
              <a:t>8</a:t>
            </a:fld>
            <a:endParaRPr lang="en-US"/>
          </a:p>
        </p:txBody>
      </p:sp>
      <p:sp>
        <p:nvSpPr>
          <p:cNvPr id="665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1FD84-2CE7-4A54-93DC-0413A47D0090}" type="slidenum">
              <a:rPr lang="en-US"/>
              <a:pPr/>
              <a:t>9</a:t>
            </a:fld>
            <a:endParaRPr lang="en-US"/>
          </a:p>
        </p:txBody>
      </p:sp>
      <p:sp>
        <p:nvSpPr>
          <p:cNvPr id="675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F77A01-7EB7-487E-BF74-EFEE85EB66BE}" type="slidenum">
              <a:rPr lang="en-US"/>
              <a:pPr/>
              <a:t>10</a:t>
            </a:fld>
            <a:endParaRPr lang="en-US"/>
          </a:p>
        </p:txBody>
      </p:sp>
      <p:sp>
        <p:nvSpPr>
          <p:cNvPr id="686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53B368-3E39-40DA-9DD6-34F0405A83ED}" type="slidenum">
              <a:rPr lang="en-US"/>
              <a:pPr/>
              <a:t>11</a:t>
            </a:fld>
            <a:endParaRPr lang="en-US"/>
          </a:p>
        </p:txBody>
      </p:sp>
      <p:sp>
        <p:nvSpPr>
          <p:cNvPr id="696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B95EFA-CEE9-4DDC-9916-8F6C8EAC058F}" type="slidenum">
              <a:rPr lang="en-US"/>
              <a:pPr/>
              <a:t>13</a:t>
            </a:fld>
            <a:endParaRPr lang="en-US"/>
          </a:p>
        </p:txBody>
      </p:sp>
      <p:sp>
        <p:nvSpPr>
          <p:cNvPr id="716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FAD712-DD7F-4784-8695-57F1B4EB9CD4}" type="slidenum">
              <a:rPr lang="en-US"/>
              <a:pPr/>
              <a:t>15</a:t>
            </a:fld>
            <a:endParaRPr lang="en-US"/>
          </a:p>
        </p:txBody>
      </p:sp>
      <p:sp>
        <p:nvSpPr>
          <p:cNvPr id="737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A8A0E9-3F56-4CD0-98B0-81AF3C920BBD}" type="slidenum">
              <a:rPr lang="en-US"/>
              <a:pPr/>
              <a:t>16</a:t>
            </a:fld>
            <a:endParaRPr lang="en-US"/>
          </a:p>
        </p:txBody>
      </p:sp>
      <p:sp>
        <p:nvSpPr>
          <p:cNvPr id="747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-14288"/>
            <a:ext cx="9155113" cy="6884988"/>
            <a:chOff x="0" y="-9"/>
            <a:chExt cx="5767" cy="4337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/>
              <a:ahLst/>
              <a:cxnLst>
                <a:cxn ang="0">
                  <a:pos x="494" y="4309"/>
                </a:cxn>
                <a:cxn ang="0">
                  <a:pos x="1737" y="4320"/>
                </a:cxn>
                <a:cxn ang="0">
                  <a:pos x="524" y="0"/>
                </a:cxn>
                <a:cxn ang="0">
                  <a:pos x="0" y="7"/>
                </a:cxn>
                <a:cxn ang="0">
                  <a:pos x="494" y="430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/>
              <a:ahLst/>
              <a:cxnLst>
                <a:cxn ang="0">
                  <a:pos x="494" y="4309"/>
                </a:cxn>
                <a:cxn ang="0">
                  <a:pos x="1737" y="4320"/>
                </a:cxn>
                <a:cxn ang="0">
                  <a:pos x="524" y="0"/>
                </a:cxn>
                <a:cxn ang="0">
                  <a:pos x="0" y="7"/>
                </a:cxn>
                <a:cxn ang="0">
                  <a:pos x="494" y="430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/>
              <a:ahLst/>
              <a:cxnLst>
                <a:cxn ang="0">
                  <a:pos x="494" y="4415"/>
                </a:cxn>
                <a:cxn ang="0">
                  <a:pos x="1739" y="4420"/>
                </a:cxn>
                <a:cxn ang="0">
                  <a:pos x="524" y="0"/>
                </a:cxn>
                <a:cxn ang="0">
                  <a:pos x="0" y="7"/>
                </a:cxn>
                <a:cxn ang="0">
                  <a:pos x="494" y="4415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870" y="4338"/>
                </a:cxn>
                <a:cxn ang="0">
                  <a:pos x="2080" y="4338"/>
                </a:cxn>
                <a:cxn ang="0">
                  <a:pos x="1033" y="0"/>
                </a:cxn>
                <a:cxn ang="0">
                  <a:pos x="0" y="7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/>
              <a:ahLst/>
              <a:cxnLst>
                <a:cxn ang="0">
                  <a:pos x="0" y="2265"/>
                </a:cxn>
                <a:cxn ang="0">
                  <a:pos x="1030" y="0"/>
                </a:cxn>
                <a:cxn ang="0">
                  <a:pos x="1089" y="0"/>
                </a:cxn>
                <a:cxn ang="0">
                  <a:pos x="37" y="2285"/>
                </a:cxn>
                <a:cxn ang="0">
                  <a:pos x="0" y="2265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/>
              <a:ahLst/>
              <a:cxnLst>
                <a:cxn ang="0">
                  <a:pos x="494" y="4309"/>
                </a:cxn>
                <a:cxn ang="0">
                  <a:pos x="1737" y="4320"/>
                </a:cxn>
                <a:cxn ang="0">
                  <a:pos x="524" y="0"/>
                </a:cxn>
                <a:cxn ang="0">
                  <a:pos x="0" y="7"/>
                </a:cxn>
                <a:cxn ang="0">
                  <a:pos x="494" y="430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/>
              <a:ahLst/>
              <a:cxnLst>
                <a:cxn ang="0">
                  <a:pos x="494" y="4309"/>
                </a:cxn>
                <a:cxn ang="0">
                  <a:pos x="1737" y="4320"/>
                </a:cxn>
                <a:cxn ang="0">
                  <a:pos x="524" y="0"/>
                </a:cxn>
                <a:cxn ang="0">
                  <a:pos x="0" y="7"/>
                </a:cxn>
                <a:cxn ang="0">
                  <a:pos x="494" y="430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/>
              <a:ahLst/>
              <a:cxnLst>
                <a:cxn ang="0">
                  <a:pos x="494" y="4415"/>
                </a:cxn>
                <a:cxn ang="0">
                  <a:pos x="1739" y="4420"/>
                </a:cxn>
                <a:cxn ang="0">
                  <a:pos x="524" y="0"/>
                </a:cxn>
                <a:cxn ang="0">
                  <a:pos x="0" y="7"/>
                </a:cxn>
                <a:cxn ang="0">
                  <a:pos x="494" y="4415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870" y="4338"/>
                </a:cxn>
                <a:cxn ang="0">
                  <a:pos x="2080" y="4338"/>
                </a:cxn>
                <a:cxn ang="0">
                  <a:pos x="1033" y="0"/>
                </a:cxn>
                <a:cxn ang="0">
                  <a:pos x="0" y="7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/>
              <a:ahLst/>
              <a:cxnLst>
                <a:cxn ang="0">
                  <a:pos x="1027" y="0"/>
                </a:cxn>
                <a:cxn ang="0">
                  <a:pos x="0" y="417"/>
                </a:cxn>
                <a:cxn ang="0">
                  <a:pos x="24" y="420"/>
                </a:cxn>
                <a:cxn ang="0">
                  <a:pos x="1036" y="16"/>
                </a:cxn>
                <a:cxn ang="0">
                  <a:pos x="1027" y="0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4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6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7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128" name="Picture 32" descr="BTZBUL1A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</p:spPr>
        </p:pic>
      </p:grpSp>
      <p:sp>
        <p:nvSpPr>
          <p:cNvPr id="4129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1676400" y="1905000"/>
            <a:ext cx="7239000" cy="1905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130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4572000"/>
            <a:ext cx="6400800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131" name="Rectangle 35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132" name="Rectangle 3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133" name="Rectangle 3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49028DE-B0AB-40A2-8A26-B7BC9617703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17A79-BE9C-4D0D-9865-0BAADDC96F6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65138"/>
            <a:ext cx="1943100" cy="56308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5138"/>
            <a:ext cx="5676900" cy="56308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4AD7D-7A7C-4EDD-8D19-6DD59B338E7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465138"/>
            <a:ext cx="7772400" cy="5630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2788" y="63134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51188" y="631348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80188" y="63134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CDB7FFC-D715-49B7-8054-1FBAB14B1A3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5138"/>
            <a:ext cx="77724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2788" y="63134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51188" y="631348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80188" y="63134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D1C5B88-B8AA-491A-A646-0CA2727E059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5138"/>
            <a:ext cx="77724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2788" y="63134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51188" y="631348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80188" y="63134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621B868-D533-487B-9D5F-E6E398599D8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6C5A0B-94BC-440C-B543-5BFA6F27D1E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C92F0-F2E8-498C-BBB5-5F9A394E1B3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6D4292-C34F-405B-AC54-67D02AB1C4B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BB35B-6969-43AD-99EB-ACC36C7735B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8713C-0FA5-423C-B886-487AD926970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A1190-C8A2-44BD-BC29-E693A662419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28F840-912D-4CD0-A392-885E71A0E0B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C06253-0BD8-4FFD-816B-208E5F4C2F6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026"/>
          <p:cNvGrpSpPr>
            <a:grpSpLocks/>
          </p:cNvGrpSpPr>
          <p:nvPr/>
        </p:nvGrpSpPr>
        <p:grpSpPr bwMode="auto">
          <a:xfrm>
            <a:off x="0" y="0"/>
            <a:ext cx="9144000" cy="7405688"/>
            <a:chOff x="0" y="-9"/>
            <a:chExt cx="5760" cy="4665"/>
          </a:xfrm>
        </p:grpSpPr>
        <p:sp>
          <p:nvSpPr>
            <p:cNvPr id="3075" name="Freeform 1027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/>
              <a:ahLst/>
              <a:cxnLst>
                <a:cxn ang="0">
                  <a:pos x="494" y="4309"/>
                </a:cxn>
                <a:cxn ang="0">
                  <a:pos x="1737" y="4320"/>
                </a:cxn>
                <a:cxn ang="0">
                  <a:pos x="524" y="0"/>
                </a:cxn>
                <a:cxn ang="0">
                  <a:pos x="0" y="7"/>
                </a:cxn>
                <a:cxn ang="0">
                  <a:pos x="494" y="430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" name="Freeform 1028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/>
              <a:ahLst/>
              <a:cxnLst>
                <a:cxn ang="0">
                  <a:pos x="494" y="4309"/>
                </a:cxn>
                <a:cxn ang="0">
                  <a:pos x="1737" y="4320"/>
                </a:cxn>
                <a:cxn ang="0">
                  <a:pos x="524" y="0"/>
                </a:cxn>
                <a:cxn ang="0">
                  <a:pos x="0" y="7"/>
                </a:cxn>
                <a:cxn ang="0">
                  <a:pos x="494" y="430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" name="Freeform 1029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/>
              <a:ahLst/>
              <a:cxnLst>
                <a:cxn ang="0">
                  <a:pos x="494" y="4415"/>
                </a:cxn>
                <a:cxn ang="0">
                  <a:pos x="1739" y="4420"/>
                </a:cxn>
                <a:cxn ang="0">
                  <a:pos x="524" y="0"/>
                </a:cxn>
                <a:cxn ang="0">
                  <a:pos x="0" y="7"/>
                </a:cxn>
                <a:cxn ang="0">
                  <a:pos x="494" y="4415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" name="Freeform 1030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870" y="4338"/>
                </a:cxn>
                <a:cxn ang="0">
                  <a:pos x="2080" y="4338"/>
                </a:cxn>
                <a:cxn ang="0">
                  <a:pos x="1033" y="0"/>
                </a:cxn>
                <a:cxn ang="0">
                  <a:pos x="0" y="7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" name="Freeform 1031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" name="Freeform 1032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" name="Freeform 1033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" name="Freeform 1034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" name="Freeform 1035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" name="Freeform 1036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5" name="Freeform 1037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/>
              <a:ahLst/>
              <a:cxnLst>
                <a:cxn ang="0">
                  <a:pos x="0" y="2265"/>
                </a:cxn>
                <a:cxn ang="0">
                  <a:pos x="1030" y="0"/>
                </a:cxn>
                <a:cxn ang="0">
                  <a:pos x="1089" y="0"/>
                </a:cxn>
                <a:cxn ang="0">
                  <a:pos x="37" y="2285"/>
                </a:cxn>
                <a:cxn ang="0">
                  <a:pos x="0" y="2265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6" name="Rectangle 1038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7" name="Freeform 1039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/>
              <a:ahLst/>
              <a:cxnLst>
                <a:cxn ang="0">
                  <a:pos x="494" y="4309"/>
                </a:cxn>
                <a:cxn ang="0">
                  <a:pos x="1737" y="4320"/>
                </a:cxn>
                <a:cxn ang="0">
                  <a:pos x="524" y="0"/>
                </a:cxn>
                <a:cxn ang="0">
                  <a:pos x="0" y="7"/>
                </a:cxn>
                <a:cxn ang="0">
                  <a:pos x="494" y="430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8" name="Freeform 1040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/>
              <a:ahLst/>
              <a:cxnLst>
                <a:cxn ang="0">
                  <a:pos x="494" y="4309"/>
                </a:cxn>
                <a:cxn ang="0">
                  <a:pos x="1737" y="4320"/>
                </a:cxn>
                <a:cxn ang="0">
                  <a:pos x="524" y="0"/>
                </a:cxn>
                <a:cxn ang="0">
                  <a:pos x="0" y="7"/>
                </a:cxn>
                <a:cxn ang="0">
                  <a:pos x="494" y="430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9" name="Freeform 1041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/>
              <a:ahLst/>
              <a:cxnLst>
                <a:cxn ang="0">
                  <a:pos x="494" y="4415"/>
                </a:cxn>
                <a:cxn ang="0">
                  <a:pos x="1739" y="4420"/>
                </a:cxn>
                <a:cxn ang="0">
                  <a:pos x="524" y="0"/>
                </a:cxn>
                <a:cxn ang="0">
                  <a:pos x="0" y="7"/>
                </a:cxn>
                <a:cxn ang="0">
                  <a:pos x="494" y="4415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0" name="Freeform 1042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870" y="4338"/>
                </a:cxn>
                <a:cxn ang="0">
                  <a:pos x="2080" y="4338"/>
                </a:cxn>
                <a:cxn ang="0">
                  <a:pos x="1033" y="0"/>
                </a:cxn>
                <a:cxn ang="0">
                  <a:pos x="0" y="7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1" name="Rectangle 1043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2" name="Freeform 1044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/>
              <a:ahLst/>
              <a:cxnLst>
                <a:cxn ang="0">
                  <a:pos x="1027" y="0"/>
                </a:cxn>
                <a:cxn ang="0">
                  <a:pos x="0" y="417"/>
                </a:cxn>
                <a:cxn ang="0">
                  <a:pos x="24" y="420"/>
                </a:cxn>
                <a:cxn ang="0">
                  <a:pos x="1036" y="16"/>
                </a:cxn>
                <a:cxn ang="0">
                  <a:pos x="1027" y="0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3" name="Freeform 1045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4" name="Freeform 1046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5" name="Freeform 1047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6" name="Freeform 1048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7" name="Freeform 1049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8" name="Freeform 1050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9" name="Freeform 1051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0" name="Freeform 1052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1" name="Rectangle 1053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02" name="Rectangle 105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5138"/>
            <a:ext cx="77724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103" name="Rectangle 105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104" name="Rectangle 105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3105" name="Rectangle 105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1188" y="631348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3106" name="Rectangle 105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0188" y="6313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E00DFA0B-3DA1-4086-9873-79C481E0A0AF}" type="slidenum">
              <a:rPr lang="en-GB"/>
              <a:pPr/>
              <a:t>‹#›</a:t>
            </a:fld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85000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file:///E:\Maxima%20Insan%20Mulia%20(MIM)\Permainan\Main-main\Sapi%20Gila.pps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audio" Target="../media/audio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audio" Target="../media/audio4.wav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audio" Target="../media/audio4.wav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audio" Target="../media/audio4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audio" Target="../media/audio4.wav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WindowsXP022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160338" y="6254750"/>
            <a:ext cx="6427787" cy="588963"/>
          </a:xfrm>
          <a:ln>
            <a:solidFill>
              <a:srgbClr val="EAEAEA"/>
            </a:solidFill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sz="3200" b="1">
                <a:solidFill>
                  <a:srgbClr val="FF3300"/>
                </a:solidFill>
              </a:rPr>
              <a:t>Oleh  :  OYONG LISA,SE.MM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87325"/>
            <a:ext cx="9144000" cy="6337300"/>
          </a:xfrm>
          <a:ln/>
        </p:spPr>
        <p:txBody>
          <a:bodyPr/>
          <a:lstStyle/>
          <a:p>
            <a:pPr marL="515938" indent="-515938" defTabSz="685800">
              <a:lnSpc>
                <a:spcPct val="80000"/>
              </a:lnSpc>
              <a:buFont typeface="Wingdings" pitchFamily="2" charset="2"/>
              <a:buAutoNum type="arabicPeriod"/>
            </a:pPr>
            <a:endParaRPr lang="en-US" sz="5400" b="1">
              <a:solidFill>
                <a:srgbClr val="FFCC00"/>
              </a:solidFill>
            </a:endParaRPr>
          </a:p>
          <a:p>
            <a:pPr marL="515938" indent="-515938" algn="ctr" defTabSz="685800">
              <a:lnSpc>
                <a:spcPct val="80000"/>
              </a:lnSpc>
              <a:buFont typeface="Wingdings" pitchFamily="2" charset="2"/>
              <a:buNone/>
            </a:pPr>
            <a:r>
              <a:rPr lang="en-US" sz="6600" b="1"/>
              <a:t>STRATEGI MENYIAPKAN DIRI MENUJU</a:t>
            </a:r>
          </a:p>
          <a:p>
            <a:pPr marL="515938" indent="-515938" algn="ctr" defTabSz="685800">
              <a:lnSpc>
                <a:spcPct val="80000"/>
              </a:lnSpc>
              <a:buFont typeface="Wingdings" pitchFamily="2" charset="2"/>
              <a:buNone/>
            </a:pPr>
            <a:r>
              <a:rPr lang="en-US" sz="6600" b="1"/>
              <a:t>UPK SEHAT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066800" y="1447800"/>
            <a:ext cx="7239000" cy="5181600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7107" name="Picture 3" descr="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752600"/>
            <a:ext cx="5810250" cy="4737100"/>
          </a:xfrm>
          <a:prstGeom prst="rect">
            <a:avLst/>
          </a:prstGeom>
          <a:noFill/>
        </p:spPr>
      </p:pic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66050" cy="841375"/>
          </a:xfrm>
        </p:spPr>
        <p:txBody>
          <a:bodyPr/>
          <a:lstStyle/>
          <a:p>
            <a:pPr marL="838200" indent="-838200"/>
            <a:r>
              <a:rPr lang="en-US" sz="3200" b="1">
                <a:solidFill>
                  <a:srgbClr val="FFFF00"/>
                </a:solidFill>
              </a:rPr>
              <a:t>TIDAK MEMBERIKAN KESEMPATAN MAJU PADA BAWAHANNYA</a:t>
            </a:r>
          </a:p>
        </p:txBody>
      </p:sp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6324600" y="1371600"/>
            <a:ext cx="2590800" cy="1628775"/>
          </a:xfrm>
          <a:prstGeom prst="cloudCallout">
            <a:avLst>
              <a:gd name="adj1" fmla="val -66176"/>
              <a:gd name="adj2" fmla="val 6532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1800">
                <a:latin typeface="Arial Black" pitchFamily="34" charset="0"/>
              </a:rPr>
              <a:t>SUPAYA TIDAK MENYAINGI SAYA….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  <p:bldP spid="4710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8064500" cy="625475"/>
          </a:xfrm>
        </p:spPr>
        <p:txBody>
          <a:bodyPr/>
          <a:lstStyle/>
          <a:p>
            <a:pPr marL="838200" indent="-838200"/>
            <a:r>
              <a:rPr lang="en-US" sz="2800" b="1">
                <a:solidFill>
                  <a:srgbClr val="FFCC00"/>
                </a:solidFill>
              </a:rPr>
              <a:t>MENGADAKAN ANAK EMAS – PILIH KASIH </a:t>
            </a:r>
          </a:p>
        </p:txBody>
      </p:sp>
      <p:pic>
        <p:nvPicPr>
          <p:cNvPr id="48131" name="Picture 3" descr="5"/>
          <p:cNvPicPr>
            <a:picLocks noChangeAspect="1" noChangeArrowheads="1" noCro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403350" y="1484313"/>
            <a:ext cx="6624638" cy="4940300"/>
          </a:xfrm>
          <a:noFill/>
          <a:ln/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1116013" y="1341438"/>
            <a:ext cx="7239000" cy="5181600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5716" name="Picture 4" descr="reward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1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4213" y="620713"/>
            <a:ext cx="7921625" cy="5688012"/>
          </a:xfrm>
          <a:noFill/>
          <a:ln/>
        </p:spPr>
      </p:pic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468313" y="404813"/>
            <a:ext cx="8351837" cy="6118225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468313" y="404813"/>
            <a:ext cx="8351837" cy="61182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16740" name="Picture 4" descr="lari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5" name="Picture 3" descr="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476250"/>
            <a:ext cx="8064500" cy="5954713"/>
          </a:xfrm>
          <a:prstGeom prst="rect">
            <a:avLst/>
          </a:prstGeom>
          <a:noFill/>
        </p:spPr>
      </p:pic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68313" y="404813"/>
            <a:ext cx="8351837" cy="6118225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277" name="WordArt 5"/>
          <p:cNvSpPr>
            <a:spLocks noChangeArrowheads="1" noChangeShapeType="1" noTextEdit="1"/>
          </p:cNvSpPr>
          <p:nvPr/>
        </p:nvSpPr>
        <p:spPr bwMode="auto">
          <a:xfrm>
            <a:off x="1981200" y="1447800"/>
            <a:ext cx="990600" cy="685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669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P.Kades</a:t>
            </a:r>
          </a:p>
        </p:txBody>
      </p:sp>
      <p:sp>
        <p:nvSpPr>
          <p:cNvPr id="54278" name="WordArt 6"/>
          <p:cNvSpPr>
            <a:spLocks noChangeArrowheads="1" noChangeShapeType="1" noTextEdit="1"/>
          </p:cNvSpPr>
          <p:nvPr/>
        </p:nvSpPr>
        <p:spPr bwMode="auto">
          <a:xfrm>
            <a:off x="3733800" y="4495800"/>
            <a:ext cx="1066800" cy="914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010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PENGURUS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UPK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066800" y="457200"/>
            <a:ext cx="7239000" cy="57150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2286000" y="7315200"/>
            <a:ext cx="533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6172200" y="7239000"/>
            <a:ext cx="533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6324600" y="7391400"/>
            <a:ext cx="533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6477000" y="7543800"/>
            <a:ext cx="533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2438400" y="7467600"/>
            <a:ext cx="533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6629400" y="7696200"/>
            <a:ext cx="533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6781800" y="7848600"/>
            <a:ext cx="533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6934200" y="8001000"/>
            <a:ext cx="533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2590800" y="7620000"/>
            <a:ext cx="533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5308" name="Picture 12" descr="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762000"/>
            <a:ext cx="6934200" cy="5181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gboat Air Hor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ter Lapping on Rock Sho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ter Lapping on Rock Sho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ter Lapping on Rock Sho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gboat Air Hor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ter Lapping on Rock Sho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ter Lapping on Rock Sho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animBg="1"/>
      <p:bldP spid="55300" grpId="0" animBg="1"/>
      <p:bldP spid="55301" grpId="0" animBg="1"/>
      <p:bldP spid="55302" grpId="0" animBg="1"/>
      <p:bldP spid="55303" grpId="0" animBg="1"/>
      <p:bldP spid="55304" grpId="0" animBg="1"/>
      <p:bldP spid="5530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65138"/>
            <a:ext cx="7772400" cy="896937"/>
          </a:xfrm>
        </p:spPr>
        <p:txBody>
          <a:bodyPr anchor="t"/>
          <a:lstStyle/>
          <a:p>
            <a:endParaRPr lang="en-US" i="1">
              <a:latin typeface="AdmisiDisplaySSi" pitchFamily="2" charset="0"/>
            </a:endParaRPr>
          </a:p>
        </p:txBody>
      </p:sp>
      <p:pic>
        <p:nvPicPr>
          <p:cNvPr id="117763" name="Picture 3" descr="8"/>
          <p:cNvPicPr>
            <a:picLocks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Albert-Einstein-head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</p:spPr>
      </p:pic>
      <p:sp>
        <p:nvSpPr>
          <p:cNvPr id="10854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/>
          <a:lstStyle/>
          <a:p>
            <a:pPr algn="l"/>
            <a:r>
              <a:rPr lang="en-US" sz="8800">
                <a:solidFill>
                  <a:srgbClr val="FF6600"/>
                </a:solidFill>
                <a:latin typeface="Cooper Black" pitchFamily="18" charset="0"/>
                <a:hlinkClick r:id="rId3" action="ppaction://hlinkpres?slideindex=1&amp;slidetitle="/>
              </a:rPr>
              <a:t>Gila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229600" cy="4267200"/>
          </a:xfrm>
          <a:noFill/>
        </p:spPr>
        <p:txBody>
          <a:bodyPr/>
          <a:lstStyle/>
          <a:p>
            <a:pPr algn="ctr">
              <a:buFontTx/>
              <a:buNone/>
            </a:pPr>
            <a:r>
              <a:rPr lang="en-US" sz="4400" b="1">
                <a:solidFill>
                  <a:srgbClr val="0066CC"/>
                </a:solidFill>
              </a:rPr>
              <a:t>   Seseorang bisa disebut gila apabila dia melakukan sesuatu berkali-kali dengan cara yang sama kemudian mengharapkan suatu hasil yang berbeda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79450"/>
            <a:ext cx="7772400" cy="1006475"/>
          </a:xfrm>
        </p:spPr>
        <p:txBody>
          <a:bodyPr/>
          <a:lstStyle/>
          <a:p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MENCAPAI</a:t>
            </a:r>
            <a:endParaRPr lang="en-GB" sz="6000" b="1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3" name="Picture 5" descr="GB SUKSES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85800" y="1981200"/>
            <a:ext cx="3810000" cy="4113213"/>
          </a:xfrm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4743450" y="2112963"/>
            <a:ext cx="39624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6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PUNCAK</a:t>
            </a:r>
          </a:p>
          <a:p>
            <a:r>
              <a:rPr lang="en-US" sz="6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SUKSES</a:t>
            </a:r>
            <a:endParaRPr lang="en-GB" sz="66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205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BS16100"/>
          <p:cNvPicPr>
            <a:picLocks noChangeAspect="1" noChangeArrowheads="1"/>
          </p:cNvPicPr>
          <p:nvPr/>
        </p:nvPicPr>
        <p:blipFill>
          <a:blip r:embed="rId3">
            <a:lum bright="-42000"/>
          </a:blip>
          <a:srcRect/>
          <a:stretch>
            <a:fillRect/>
          </a:stretch>
        </p:blipFill>
        <p:spPr bwMode="auto">
          <a:xfrm>
            <a:off x="0" y="-387350"/>
            <a:ext cx="9144000" cy="9144000"/>
          </a:xfrm>
          <a:prstGeom prst="rect">
            <a:avLst/>
          </a:prstGeom>
          <a:noFill/>
        </p:spPr>
      </p:pic>
      <p:sp>
        <p:nvSpPr>
          <p:cNvPr id="593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2349500"/>
            <a:ext cx="8229600" cy="1139825"/>
          </a:xfrm>
          <a:effectLst>
            <a:outerShdw dist="35921" dir="2700000" algn="ctr" rotWithShape="0">
              <a:srgbClr val="EAEAEA"/>
            </a:outerShdw>
          </a:effectLst>
        </p:spPr>
        <p:txBody>
          <a:bodyPr/>
          <a:lstStyle/>
          <a:p>
            <a:r>
              <a:rPr lang="en-US" sz="18900">
                <a:solidFill>
                  <a:srgbClr val="FFCC00"/>
                </a:solidFill>
              </a:rPr>
              <a:t>KUIS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 C 0.007 -0.01332  0.014 -0.02797  0.021 -0.04661  C 0.04 -0.09988  0.045 -0.15182  0.031 -0.15982  C 0.017 -0.16914  -0.01 -0.13185  -0.029 -0.07858  C -0.039 -0.05061  -0.045 -0.02397  -0.047 -0.004  C -0.05 0.01199  -0.051 0.02797  -0.051 0.04661  C -0.051 0.10654  -0.038 0.15582  -0.023 0.15582  C -0.008 0.15582  0.005 0.10654  0.005 0.04661  C 0.005 0.01865  0.002 -0.00799  -0.003 -0.02664  C -0.005 -0.04262  -0.01 -0.05993  -0.016 -0.07724  C -0.036 -0.13185  -0.063 -0.16914  -0.077 -0.15982  C -0.091 -0.15049  -0.086 -0.09988  -0.066 -0.04528  C -0.058 -0.01998  -0.047 0.00133  -0.036 0.01598  C -0.028 0.0293  -0.019 0.04129  -0.007 0.05327  C 0.029 0.09189  0.065 0.10921  0.075 0.09323  C 0.084 0.07724  0.064 0.03329  0.028 -0.004  C 0.013 -0.01998  -0.003 -0.03196  -0.016 -0.03995  C -0.028 -0.04794  -0.043 -0.0546  -0.059 -0.0586  C -0.103 -0.07192  -0.141 -0.06792  -0.144 -0.04661  C -0.148 -0.02664  -0.115 0  -0.071 0.01332  C -0.051 0.01865  -0.032 0.02131  -0.017 0.01998  C -0.004 0.01998  0.01 0.01731  0.025 0.01332  C 0.069 0  0.102 -0.02797  0.098 -0.04794  C 0.095 -0.06792  0.057 -0.07325  0.013 -0.05993  C -0.008 -0.05327  -0.027 -0.04395  -0.04 -0.03329  C -0.051 -0.0253  -0.062 -0.01598  -0.074 -0.004  C -0.109 0.03463  -0.13 0.07724  -0.12 0.09323  C -0.111 0.10921  -0.074 0.09189  -0.039 0.0546  C -0.022 0.03596  -0.008 0.01731  0 0  Z" pathEditMode="relative" ptsTypes="">
                                      <p:cBhvr>
                                        <p:cTn id="13" dur="2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39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92125"/>
            <a:ext cx="7772400" cy="1920875"/>
          </a:xfrm>
        </p:spPr>
        <p:txBody>
          <a:bodyPr/>
          <a:lstStyle/>
          <a:p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KENALILAH </a:t>
            </a:r>
            <a:b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</a:br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DIRI SENDIRI</a:t>
            </a:r>
            <a:endParaRPr lang="en-GB" sz="6000" b="1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895600"/>
            <a:ext cx="8077200" cy="2819400"/>
          </a:xfrm>
        </p:spPr>
        <p:txBody>
          <a:bodyPr/>
          <a:lstStyle/>
          <a:p>
            <a:r>
              <a:rPr lang="en-US" sz="4800"/>
              <a:t> Menyadari kelemahan diri</a:t>
            </a:r>
          </a:p>
          <a:p>
            <a:r>
              <a:rPr lang="en-US" sz="4800"/>
              <a:t> Mengetahui kelebihan diri</a:t>
            </a:r>
          </a:p>
          <a:p>
            <a:r>
              <a:rPr lang="en-US" sz="4800"/>
              <a:t> Membaca Potensi</a:t>
            </a:r>
            <a:endParaRPr lang="en-GB" sz="48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utoUpdateAnimBg="0"/>
      <p:bldP spid="1027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925"/>
            <a:ext cx="7772400" cy="2835275"/>
          </a:xfrm>
        </p:spPr>
        <p:txBody>
          <a:bodyPr/>
          <a:lstStyle/>
          <a:p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MEMPERSIAPKAN </a:t>
            </a:r>
            <a:b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</a:br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UPK BERPRESTASI</a:t>
            </a:r>
            <a:endParaRPr lang="en-GB" sz="6000" b="1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895600"/>
            <a:ext cx="8077200" cy="2057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600"/>
              <a:t> Manajemen  </a:t>
            </a:r>
            <a:r>
              <a:rPr lang="en-US" sz="3600">
                <a:sym typeface="Symbol" pitchFamily="18" charset="2"/>
              </a:rPr>
              <a:t> Kelembagaan</a:t>
            </a:r>
            <a:endParaRPr lang="en-US" sz="3600"/>
          </a:p>
          <a:p>
            <a:pPr>
              <a:lnSpc>
                <a:spcPct val="80000"/>
              </a:lnSpc>
            </a:pPr>
            <a:r>
              <a:rPr lang="en-US" sz="3600"/>
              <a:t> Operasional </a:t>
            </a:r>
            <a:r>
              <a:rPr lang="en-US" sz="3600">
                <a:sym typeface="Symbol" pitchFamily="18" charset="2"/>
              </a:rPr>
              <a:t> Keuangan</a:t>
            </a:r>
          </a:p>
          <a:p>
            <a:pPr>
              <a:lnSpc>
                <a:spcPct val="80000"/>
              </a:lnSpc>
            </a:pPr>
            <a:r>
              <a:rPr lang="en-US" sz="3600">
                <a:sym typeface="Symbol" pitchFamily="18" charset="2"/>
              </a:rPr>
              <a:t> Action           Dijalankan/Dipatuhi</a:t>
            </a:r>
            <a:endParaRPr lang="en-GB" sz="3600">
              <a:sym typeface="Symbol" pitchFamily="18" charset="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75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75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75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  <p:bldP spid="1024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391400" cy="1098550"/>
          </a:xfrm>
        </p:spPr>
        <p:txBody>
          <a:bodyPr/>
          <a:lstStyle/>
          <a:p>
            <a:r>
              <a:rPr lang="en-US" sz="6600" b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I.MANAJEMEN</a:t>
            </a:r>
            <a:endParaRPr lang="en-GB" sz="6600" b="1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077200" cy="2971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 Kelembagaan /Organisasi</a:t>
            </a:r>
            <a:r>
              <a:rPr lang="en-US" sz="3600"/>
              <a:t> </a:t>
            </a:r>
          </a:p>
          <a:p>
            <a:pPr>
              <a:lnSpc>
                <a:spcPct val="80000"/>
              </a:lnSpc>
            </a:pPr>
            <a:r>
              <a:rPr lang="en-US" sz="3600"/>
              <a:t> Legalitas</a:t>
            </a:r>
          </a:p>
          <a:p>
            <a:pPr>
              <a:lnSpc>
                <a:spcPct val="80000"/>
              </a:lnSpc>
            </a:pPr>
            <a:r>
              <a:rPr lang="en-US" sz="3600"/>
              <a:t> Dokumentasi Adminitrasi</a:t>
            </a:r>
          </a:p>
          <a:p>
            <a:pPr>
              <a:lnSpc>
                <a:spcPct val="80000"/>
              </a:lnSpc>
            </a:pPr>
            <a:r>
              <a:rPr lang="en-US" sz="3600"/>
              <a:t> Adminitrasi Keuangan</a:t>
            </a:r>
          </a:p>
          <a:p>
            <a:pPr>
              <a:lnSpc>
                <a:spcPct val="80000"/>
              </a:lnSpc>
            </a:pPr>
            <a:r>
              <a:rPr lang="en-US" sz="3600">
                <a:sym typeface="Symbol" pitchFamily="18" charset="2"/>
              </a:rPr>
              <a:t> Pendukung Lain</a:t>
            </a:r>
            <a:endParaRPr lang="en-GB" sz="3600">
              <a:sym typeface="Symbol" pitchFamily="18" charset="2"/>
            </a:endParaRPr>
          </a:p>
        </p:txBody>
      </p:sp>
      <p:grpSp>
        <p:nvGrpSpPr>
          <p:cNvPr id="11271" name="Group 7"/>
          <p:cNvGrpSpPr>
            <a:grpSpLocks/>
          </p:cNvGrpSpPr>
          <p:nvPr/>
        </p:nvGrpSpPr>
        <p:grpSpPr bwMode="auto">
          <a:xfrm>
            <a:off x="533400" y="1543050"/>
            <a:ext cx="7543800" cy="3962400"/>
            <a:chOff x="768" y="972"/>
            <a:chExt cx="4176" cy="2496"/>
          </a:xfrm>
        </p:grpSpPr>
        <p:sp>
          <p:nvSpPr>
            <p:cNvPr id="11268" name="AutoShape 4"/>
            <p:cNvSpPr>
              <a:spLocks noChangeArrowheads="1"/>
            </p:cNvSpPr>
            <p:nvPr/>
          </p:nvSpPr>
          <p:spPr bwMode="auto">
            <a:xfrm>
              <a:off x="768" y="972"/>
              <a:ext cx="4176" cy="216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9" name="AutoShape 5"/>
            <p:cNvSpPr>
              <a:spLocks noChangeArrowheads="1"/>
            </p:cNvSpPr>
            <p:nvPr/>
          </p:nvSpPr>
          <p:spPr bwMode="auto">
            <a:xfrm>
              <a:off x="1980" y="3132"/>
              <a:ext cx="1680" cy="336"/>
            </a:xfrm>
            <a:prstGeom prst="downArrow">
              <a:avLst>
                <a:gd name="adj1" fmla="val 51426"/>
                <a:gd name="adj2" fmla="val 39287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0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utoUpdateAnimBg="0"/>
      <p:bldP spid="11267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914400"/>
          </a:xfr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sz="5400"/>
              <a:t>KELEMBAGAAN</a:t>
            </a:r>
            <a:endParaRPr lang="en-GB" sz="5400" b="1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419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/>
              <a:t> PERFORMEN KANTOR 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000">
                <a:sym typeface="Symbol" pitchFamily="18" charset="2"/>
              </a:rPr>
              <a:t>  Status Kantor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000">
                <a:sym typeface="Symbol" pitchFamily="18" charset="2"/>
              </a:rPr>
              <a:t>  Papan Nama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000">
                <a:sym typeface="Symbol" pitchFamily="18" charset="2"/>
              </a:rPr>
              <a:t>  Inventaris Kantor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000">
                <a:sym typeface="Symbol" pitchFamily="18" charset="2"/>
              </a:rPr>
              <a:t> Papan Informasi</a:t>
            </a:r>
          </a:p>
          <a:p>
            <a:pPr>
              <a:lnSpc>
                <a:spcPct val="80000"/>
              </a:lnSpc>
            </a:pPr>
            <a:r>
              <a:rPr lang="en-US" sz="2400">
                <a:sym typeface="Symbol" pitchFamily="18" charset="2"/>
              </a:rPr>
              <a:t> KEPENGURUSAN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000">
                <a:sym typeface="Symbol" pitchFamily="18" charset="2"/>
              </a:rPr>
              <a:t>  SK Pengurus ada Pengawasnya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000">
                <a:sym typeface="Symbol" pitchFamily="18" charset="2"/>
              </a:rPr>
              <a:t>  Personel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000">
                <a:sym typeface="Symbol" pitchFamily="18" charset="2"/>
              </a:rPr>
              <a:t>  Struktur Organisasi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000">
                <a:sym typeface="Symbol" pitchFamily="18" charset="2"/>
              </a:rPr>
              <a:t>  Job Discription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endParaRPr lang="en-US" sz="2000">
              <a:sym typeface="Symbol" pitchFamily="18" charset="2"/>
            </a:endParaRPr>
          </a:p>
          <a:p>
            <a:pPr>
              <a:lnSpc>
                <a:spcPct val="80000"/>
              </a:lnSpc>
            </a:pPr>
            <a:r>
              <a:rPr lang="en-US" sz="2400">
                <a:sym typeface="Symbol" pitchFamily="18" charset="2"/>
              </a:rPr>
              <a:t> AD / ART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endParaRPr lang="en-GB" sz="200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 autoUpdateAnimBg="0"/>
      <p:bldP spid="13315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23900"/>
            <a:ext cx="7772400" cy="914400"/>
          </a:xfrm>
        </p:spPr>
        <p:txBody>
          <a:bodyPr/>
          <a:lstStyle/>
          <a:p>
            <a:r>
              <a:rPr lang="en-US" sz="5400"/>
              <a:t>LEGALITAS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5400" i="1"/>
              <a:t>  SK Kades</a:t>
            </a:r>
          </a:p>
          <a:p>
            <a:r>
              <a:rPr lang="en-US" sz="5400" i="1"/>
              <a:t>  Perdes</a:t>
            </a:r>
          </a:p>
          <a:p>
            <a:r>
              <a:rPr lang="en-US" sz="5400" i="1"/>
              <a:t>  BH Koperasi</a:t>
            </a:r>
          </a:p>
          <a:p>
            <a:r>
              <a:rPr lang="en-US" sz="5400" i="1"/>
              <a:t>  Notaris, dll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068388"/>
            <a:ext cx="8382000" cy="762000"/>
          </a:xfrm>
        </p:spPr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DOKUMEN ADMINITRASI</a:t>
            </a:r>
            <a:endParaRPr lang="en-GB" sz="4800" b="1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514600"/>
            <a:ext cx="7848600" cy="3505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Dokumen Proses (Sos s/d Pertgjwbn)</a:t>
            </a:r>
          </a:p>
          <a:p>
            <a:pPr>
              <a:lnSpc>
                <a:spcPct val="90000"/>
              </a:lnSpc>
            </a:pPr>
            <a:r>
              <a:rPr lang="en-US">
                <a:sym typeface="Symbol" pitchFamily="18" charset="2"/>
              </a:rPr>
              <a:t> Dokumen warkat-warkat</a:t>
            </a:r>
          </a:p>
          <a:p>
            <a:pPr>
              <a:lnSpc>
                <a:spcPct val="90000"/>
              </a:lnSpc>
            </a:pPr>
            <a:r>
              <a:rPr lang="en-US">
                <a:sym typeface="Symbol" pitchFamily="18" charset="2"/>
              </a:rPr>
              <a:t> Buku Anggota</a:t>
            </a:r>
          </a:p>
          <a:p>
            <a:pPr>
              <a:lnSpc>
                <a:spcPct val="90000"/>
              </a:lnSpc>
            </a:pPr>
            <a:r>
              <a:rPr lang="en-US">
                <a:sym typeface="Symbol" pitchFamily="18" charset="2"/>
              </a:rPr>
              <a:t> Buku Tabungan + Kartunya</a:t>
            </a:r>
          </a:p>
          <a:p>
            <a:pPr>
              <a:lnSpc>
                <a:spcPct val="90000"/>
              </a:lnSpc>
            </a:pPr>
            <a:r>
              <a:rPr lang="en-US">
                <a:sym typeface="Symbol" pitchFamily="18" charset="2"/>
              </a:rPr>
              <a:t> Analisa Kelayakan Usaha</a:t>
            </a:r>
          </a:p>
          <a:p>
            <a:pPr>
              <a:lnSpc>
                <a:spcPct val="90000"/>
              </a:lnSpc>
            </a:pPr>
            <a:r>
              <a:rPr lang="en-US">
                <a:sym typeface="Symbol" pitchFamily="18" charset="2"/>
              </a:rPr>
              <a:t> Dokumen Laporan Rutin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>
              <a:sym typeface="Symbol" pitchFamily="18" charset="2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utoUpdateAnimBg="0"/>
      <p:bldP spid="14339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88950"/>
            <a:ext cx="8382000" cy="1920875"/>
          </a:xfrm>
        </p:spPr>
        <p:txBody>
          <a:bodyPr/>
          <a:lstStyle/>
          <a:p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ADMITRASI KEUANGAN</a:t>
            </a:r>
            <a:endParaRPr lang="en-GB" sz="4800" b="1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514600"/>
            <a:ext cx="7848600" cy="3352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sym typeface="Symbol" pitchFamily="18" charset="2"/>
              </a:rPr>
              <a:t> </a:t>
            </a:r>
            <a:r>
              <a:rPr lang="en-US" sz="4000">
                <a:sym typeface="Symbol" pitchFamily="18" charset="2"/>
              </a:rPr>
              <a:t>Ada Bujitu(Buku 1s/d7)</a:t>
            </a:r>
          </a:p>
          <a:p>
            <a:pPr>
              <a:lnSpc>
                <a:spcPct val="90000"/>
              </a:lnSpc>
            </a:pPr>
            <a:r>
              <a:rPr lang="en-US" sz="4000">
                <a:sym typeface="Symbol" pitchFamily="18" charset="2"/>
              </a:rPr>
              <a:t> Diisi/dikerjakan rutin</a:t>
            </a:r>
          </a:p>
          <a:p>
            <a:pPr>
              <a:lnSpc>
                <a:spcPct val="90000"/>
              </a:lnSpc>
            </a:pPr>
            <a:r>
              <a:rPr lang="en-US" sz="4000">
                <a:sym typeface="Symbol" pitchFamily="18" charset="2"/>
              </a:rPr>
              <a:t> Dilaporkan Rutin pada Sektap,   TFK,Kades</a:t>
            </a:r>
          </a:p>
          <a:p>
            <a:pPr>
              <a:lnSpc>
                <a:spcPct val="90000"/>
              </a:lnSpc>
            </a:pPr>
            <a:r>
              <a:rPr lang="en-US" sz="4000">
                <a:sym typeface="Symbol" pitchFamily="18" charset="2"/>
              </a:rPr>
              <a:t> Di Arsipkan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sz="4000">
              <a:sym typeface="Symbol" pitchFamily="18" charset="2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utoUpdateAnimBg="0"/>
      <p:bldP spid="15363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00100"/>
            <a:ext cx="7772400" cy="762000"/>
          </a:xfrm>
        </p:spPr>
        <p:txBody>
          <a:bodyPr/>
          <a:lstStyle/>
          <a:p>
            <a:r>
              <a:rPr lang="en-US"/>
              <a:t>PENDUKUNG LAIN</a:t>
            </a:r>
            <a:endParaRPr lang="en-GB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Melakukan tutup buku.</a:t>
            </a:r>
          </a:p>
          <a:p>
            <a:r>
              <a:rPr lang="en-US"/>
              <a:t>Mengalokasikan dana sosial</a:t>
            </a:r>
          </a:p>
          <a:p>
            <a:r>
              <a:rPr lang="en-US"/>
              <a:t>Pengurus bukan Keluarga Kades,Perangkat, BPD.</a:t>
            </a:r>
          </a:p>
          <a:p>
            <a:r>
              <a:rPr lang="en-US"/>
              <a:t>Ada Jadwal Kantor yang Rutin</a:t>
            </a:r>
          </a:p>
          <a:p>
            <a:r>
              <a:rPr lang="en-US"/>
              <a:t>Pengurus ada honornya</a:t>
            </a:r>
          </a:p>
          <a:p>
            <a:r>
              <a:rPr lang="en-US"/>
              <a:t>dll</a:t>
            </a:r>
          </a:p>
          <a:p>
            <a:endParaRPr lang="en-US"/>
          </a:p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65125"/>
            <a:ext cx="7391400" cy="823913"/>
          </a:xfrm>
        </p:spPr>
        <p:txBody>
          <a:bodyPr/>
          <a:lstStyle/>
          <a:p>
            <a:r>
              <a:rPr lang="en-US" sz="4800" b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II. KEUANGAN </a:t>
            </a:r>
            <a:endParaRPr lang="en-GB" sz="4800" b="1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05000"/>
            <a:ext cx="7620000" cy="2971800"/>
          </a:xfrm>
        </p:spPr>
        <p:txBody>
          <a:bodyPr/>
          <a:lstStyle/>
          <a:p>
            <a:r>
              <a:rPr lang="en-US" sz="3600">
                <a:sym typeface="Symbol" pitchFamily="18" charset="2"/>
              </a:rPr>
              <a:t> </a:t>
            </a:r>
            <a:r>
              <a:rPr lang="en-US" sz="4000">
                <a:sym typeface="Symbol" pitchFamily="18" charset="2"/>
              </a:rPr>
              <a:t>PERKEMBANGAN</a:t>
            </a:r>
          </a:p>
          <a:p>
            <a:r>
              <a:rPr lang="en-US" sz="4000">
                <a:sym typeface="Symbol" pitchFamily="18" charset="2"/>
              </a:rPr>
              <a:t> PEMANFAATAN</a:t>
            </a:r>
          </a:p>
          <a:p>
            <a:r>
              <a:rPr lang="en-US" sz="4000">
                <a:sym typeface="Symbol" pitchFamily="18" charset="2"/>
              </a:rPr>
              <a:t> K A P</a:t>
            </a:r>
          </a:p>
          <a:p>
            <a:r>
              <a:rPr lang="en-US" sz="4000">
                <a:sym typeface="Symbol" pitchFamily="18" charset="2"/>
              </a:rPr>
              <a:t> RENTABILITAS</a:t>
            </a:r>
            <a:endParaRPr lang="en-GB" sz="4000">
              <a:sym typeface="Symbol" pitchFamily="18" charset="2"/>
            </a:endParaRPr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685800" y="1657350"/>
            <a:ext cx="7848600" cy="3962400"/>
            <a:chOff x="768" y="972"/>
            <a:chExt cx="4176" cy="2496"/>
          </a:xfrm>
        </p:grpSpPr>
        <p:sp>
          <p:nvSpPr>
            <p:cNvPr id="16389" name="AutoShape 5"/>
            <p:cNvSpPr>
              <a:spLocks noChangeArrowheads="1"/>
            </p:cNvSpPr>
            <p:nvPr/>
          </p:nvSpPr>
          <p:spPr bwMode="auto">
            <a:xfrm>
              <a:off x="768" y="972"/>
              <a:ext cx="4176" cy="216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0" name="AutoShape 6"/>
            <p:cNvSpPr>
              <a:spLocks noChangeArrowheads="1"/>
            </p:cNvSpPr>
            <p:nvPr/>
          </p:nvSpPr>
          <p:spPr bwMode="auto">
            <a:xfrm>
              <a:off x="1980" y="3132"/>
              <a:ext cx="1680" cy="336"/>
            </a:xfrm>
            <a:prstGeom prst="downArrow">
              <a:avLst>
                <a:gd name="adj1" fmla="val 51426"/>
                <a:gd name="adj2" fmla="val 39287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628650" y="5710238"/>
            <a:ext cx="78295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PENJELASAN</a:t>
            </a:r>
            <a:endParaRPr lang="en-GB" sz="48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utoUpdateAnimBg="0"/>
      <p:bldP spid="16387" grpId="0" build="p" autoUpdateAnimBg="0"/>
      <p:bldP spid="16391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9938"/>
            <a:ext cx="7772400" cy="823912"/>
          </a:xfr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sz="4800" b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PERKEMBANGAN</a:t>
            </a:r>
            <a:endParaRPr lang="en-GB" sz="4800" b="1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981200"/>
            <a:ext cx="70866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800"/>
              <a:t> Posisi modal awal</a:t>
            </a:r>
          </a:p>
          <a:p>
            <a:pPr>
              <a:lnSpc>
                <a:spcPct val="80000"/>
              </a:lnSpc>
            </a:pPr>
            <a:r>
              <a:rPr lang="en-US" sz="4800"/>
              <a:t> Posisi Assets saat ini</a:t>
            </a:r>
          </a:p>
          <a:p>
            <a:pPr>
              <a:lnSpc>
                <a:spcPct val="80000"/>
              </a:lnSpc>
            </a:pPr>
            <a:r>
              <a:rPr lang="en-US" sz="4800"/>
              <a:t> Perkembangan(Asset saat ini-Modal Awal)</a:t>
            </a:r>
            <a:endParaRPr lang="en-GB" sz="4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 autoUpdateAnimBg="0"/>
      <p:bldP spid="18435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A"/>
          <p:cNvPicPr>
            <a:picLocks noChangeAspect="1" noChangeArrowheads="1" noCrop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818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9938"/>
            <a:ext cx="7772400" cy="823912"/>
          </a:xfr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sz="4800" b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PEMANFAAT/TAN</a:t>
            </a:r>
            <a:endParaRPr lang="en-GB" sz="4800" b="1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2095500"/>
            <a:ext cx="70866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/>
              <a:t> PEMANFAATAN</a:t>
            </a:r>
          </a:p>
          <a:p>
            <a:pPr lvl="1">
              <a:lnSpc>
                <a:spcPct val="80000"/>
              </a:lnSpc>
            </a:pPr>
            <a:r>
              <a:rPr lang="en-US" sz="3600"/>
              <a:t> </a:t>
            </a:r>
            <a:r>
              <a:rPr lang="en-US" sz="3600" i="1"/>
              <a:t>Jumlah Kas Bank </a:t>
            </a:r>
          </a:p>
          <a:p>
            <a:pPr lvl="1">
              <a:lnSpc>
                <a:spcPct val="80000"/>
              </a:lnSpc>
            </a:pPr>
            <a:r>
              <a:rPr lang="en-US" sz="3600" i="1"/>
              <a:t> dibanding dengan Modal Awal</a:t>
            </a:r>
          </a:p>
          <a:p>
            <a:pPr>
              <a:lnSpc>
                <a:spcPct val="80000"/>
              </a:lnSpc>
            </a:pPr>
            <a:r>
              <a:rPr lang="en-US" sz="4000"/>
              <a:t> PEMANFAAT</a:t>
            </a:r>
          </a:p>
          <a:p>
            <a:pPr lvl="1">
              <a:lnSpc>
                <a:spcPct val="80000"/>
              </a:lnSpc>
            </a:pPr>
            <a:r>
              <a:rPr lang="en-US" sz="3600" i="1"/>
              <a:t>Jumlah RTMB</a:t>
            </a:r>
          </a:p>
          <a:p>
            <a:pPr lvl="1">
              <a:lnSpc>
                <a:spcPct val="80000"/>
              </a:lnSpc>
            </a:pPr>
            <a:r>
              <a:rPr lang="en-US" sz="3600" i="1"/>
              <a:t>Jumlah Peminjam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 autoUpdateAnimBg="0"/>
      <p:bldP spid="19459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25463"/>
            <a:ext cx="8534400" cy="1311275"/>
          </a:xfrm>
        </p:spPr>
        <p:txBody>
          <a:bodyPr/>
          <a:lstStyle/>
          <a:p>
            <a:r>
              <a:rPr lang="en-US" b="1">
                <a:latin typeface="Bookman Old Style" pitchFamily="18" charset="0"/>
              </a:rPr>
              <a:t>K  A  P</a:t>
            </a:r>
            <a:br>
              <a:rPr lang="en-US" b="1">
                <a:latin typeface="Bookman Old Style" pitchFamily="18" charset="0"/>
              </a:rPr>
            </a:br>
            <a:r>
              <a:rPr lang="en-US" sz="3600" b="1">
                <a:latin typeface="Bookman Old Style" pitchFamily="18" charset="0"/>
              </a:rPr>
              <a:t>( Kolektibilitas Aktiva Produktif)</a:t>
            </a:r>
            <a:endParaRPr lang="en-GB" sz="3600" b="1">
              <a:latin typeface="Bookman Old Style" pitchFamily="18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438400"/>
            <a:ext cx="8610600" cy="381000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4000">
                <a:cs typeface="Arial" charset="0"/>
              </a:rPr>
              <a:t>• </a:t>
            </a:r>
            <a:r>
              <a:rPr lang="en-US" sz="5400"/>
              <a:t>Jumlah Pinjaman Bermasalah (KL,Diragukan Macet)</a:t>
            </a:r>
          </a:p>
          <a:p>
            <a:pPr marL="609600" indent="-609600">
              <a:lnSpc>
                <a:spcPct val="80000"/>
              </a:lnSpc>
              <a:buFontTx/>
              <a:buChar char="•"/>
            </a:pPr>
            <a:r>
              <a:rPr lang="en-US" sz="5400"/>
              <a:t>Saldo Piutang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4000"/>
              <a:t> </a:t>
            </a:r>
            <a:endParaRPr lang="en-GB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utoUpdateAnimBg="0"/>
      <p:bldP spid="21507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31825"/>
            <a:ext cx="8534400" cy="1098550"/>
          </a:xfrm>
        </p:spPr>
        <p:txBody>
          <a:bodyPr/>
          <a:lstStyle/>
          <a:p>
            <a:r>
              <a:rPr lang="en-US" sz="6600" b="1">
                <a:latin typeface="Bookman Old Style" pitchFamily="18" charset="0"/>
              </a:rPr>
              <a:t>RENTABILITAS</a:t>
            </a:r>
            <a:endParaRPr lang="en-GB" sz="6600" b="1">
              <a:latin typeface="Bookman Old Style" pitchFamily="18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438400"/>
            <a:ext cx="8610600" cy="3810000"/>
          </a:xfrm>
        </p:spPr>
        <p:txBody>
          <a:bodyPr/>
          <a:lstStyle/>
          <a:p>
            <a:pPr marL="609600" indent="-609600">
              <a:buFontTx/>
              <a:buChar char="•"/>
            </a:pPr>
            <a:r>
              <a:rPr lang="en-US" sz="5400"/>
              <a:t>PENDAPATAN /BIAYA</a:t>
            </a:r>
          </a:p>
          <a:p>
            <a:pPr marL="609600" indent="-609600">
              <a:buFontTx/>
              <a:buChar char="•"/>
            </a:pPr>
            <a:r>
              <a:rPr lang="en-US" sz="5400"/>
              <a:t>S H U /TOTAL ASSET</a:t>
            </a:r>
            <a:endParaRPr lang="en-GB" sz="540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 autoUpdateAnimBg="0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00100"/>
            <a:ext cx="7772400" cy="762000"/>
          </a:xfrm>
        </p:spPr>
        <p:txBody>
          <a:bodyPr/>
          <a:lstStyle/>
          <a:p>
            <a:r>
              <a:rPr lang="en-US"/>
              <a:t>III. DIJALANKAN</a:t>
            </a:r>
            <a:endParaRPr lang="en-GB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Membuat dan mengirim Laporan</a:t>
            </a:r>
          </a:p>
          <a:p>
            <a:r>
              <a:rPr lang="en-US"/>
              <a:t> Menjalankan Operasional UPK</a:t>
            </a:r>
          </a:p>
          <a:p>
            <a:r>
              <a:rPr lang="en-US"/>
              <a:t> Melakukan Tutup Buku</a:t>
            </a:r>
          </a:p>
          <a:p>
            <a:r>
              <a:rPr lang="en-US"/>
              <a:t> Mengalokasikan SHU</a:t>
            </a:r>
          </a:p>
          <a:p>
            <a:endParaRPr lang="en-GB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11150"/>
            <a:ext cx="8534400" cy="1739900"/>
          </a:xfrm>
        </p:spPr>
        <p:txBody>
          <a:bodyPr/>
          <a:lstStyle/>
          <a:p>
            <a:r>
              <a:rPr lang="en-US" sz="3600" b="1">
                <a:latin typeface="Bookman Old Style" pitchFamily="18" charset="0"/>
              </a:rPr>
              <a:t>KATA-KATA BIJAK YANG MENDORONG MENCAPAI PUNCAK PRESTASI</a:t>
            </a:r>
            <a:endParaRPr lang="en-GB" sz="3600" b="1">
              <a:latin typeface="Bookman Old Style" pitchFamily="18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209800"/>
            <a:ext cx="8534400" cy="38100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5400"/>
              <a:t>   Kalau anda sibuk mencari-cari kesalahan orang lain, maka sukses anda akan tertunda</a:t>
            </a:r>
            <a:endParaRPr lang="en-GB" sz="540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utoUpdateAnimBg="0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9812" name="Picture 4" descr="w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11150"/>
            <a:ext cx="8534400" cy="1739900"/>
          </a:xfrm>
        </p:spPr>
        <p:txBody>
          <a:bodyPr/>
          <a:lstStyle/>
          <a:p>
            <a:r>
              <a:rPr lang="en-US" sz="3600" b="1">
                <a:latin typeface="Bookman Old Style" pitchFamily="18" charset="0"/>
              </a:rPr>
              <a:t>KATA-KATA BIJAK YANG MENDORONG MENCAPAI PUNCAK PRESTASI</a:t>
            </a:r>
            <a:endParaRPr lang="en-GB" sz="3600" b="1">
              <a:latin typeface="Bookman Old Style" pitchFamily="18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209800"/>
            <a:ext cx="8534400" cy="38100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7200"/>
              <a:t>  Rahasia meraih kemajuan adalah memulai</a:t>
            </a:r>
            <a:endParaRPr lang="en-GB" sz="720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 autoUpdateAnimBg="0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11150"/>
            <a:ext cx="8534400" cy="1739900"/>
          </a:xfrm>
        </p:spPr>
        <p:txBody>
          <a:bodyPr/>
          <a:lstStyle/>
          <a:p>
            <a:r>
              <a:rPr lang="en-US" sz="3600" b="1">
                <a:latin typeface="Bookman Old Style" pitchFamily="18" charset="0"/>
              </a:rPr>
              <a:t>KATA-KATA BIJAK YANG MENDORONG MENCAPAI PUNCAK PRESTASI</a:t>
            </a:r>
            <a:endParaRPr lang="en-GB" sz="3600" b="1">
              <a:latin typeface="Bookman Old Style" pitchFamily="18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209800"/>
            <a:ext cx="8534400" cy="4191000"/>
          </a:xfrm>
        </p:spPr>
        <p:txBody>
          <a:bodyPr/>
          <a:lstStyle/>
          <a:p>
            <a:pPr marL="609600" indent="-609600">
              <a:buSzPct val="95000"/>
              <a:buFontTx/>
              <a:buNone/>
            </a:pPr>
            <a:r>
              <a:rPr lang="en-US" sz="6000"/>
              <a:t>   Orang yang            berpeluang gagal adalah orang yang sulit untuk tersenyum</a:t>
            </a:r>
            <a:endParaRPr lang="en-GB" sz="600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 autoUpdateAnimBg="0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MEMBANGUN KESADARAN DIRI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Belajar adalah ibadah</a:t>
            </a:r>
          </a:p>
          <a:p>
            <a:r>
              <a:rPr lang="en-US"/>
              <a:t>Sukses adalah perjuangan</a:t>
            </a:r>
          </a:p>
          <a:p>
            <a:r>
              <a:rPr lang="en-US"/>
              <a:t>Sukses tergantung diri kita</a:t>
            </a:r>
          </a:p>
          <a:p>
            <a:r>
              <a:rPr lang="en-US"/>
              <a:t>Pengorbanan tidak akan sia-sia</a:t>
            </a:r>
          </a:p>
          <a:p>
            <a:r>
              <a:rPr lang="en-US"/>
              <a:t>Menyikapi perubahan secara positif</a:t>
            </a:r>
          </a:p>
          <a:p>
            <a:r>
              <a:rPr lang="en-US"/>
              <a:t>Manusia berencana Tuhan menentukan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228600"/>
            <a:ext cx="7543800" cy="1431925"/>
          </a:xfrm>
        </p:spPr>
        <p:txBody>
          <a:bodyPr/>
          <a:lstStyle/>
          <a:p>
            <a:r>
              <a:rPr lang="en-US" sz="3700" b="1">
                <a:solidFill>
                  <a:schemeClr val="tx1"/>
                </a:solidFill>
                <a:latin typeface="Arial Rounded MT Bold" pitchFamily="34" charset="0"/>
              </a:rPr>
              <a:t>MEMILIKI IMAN YANG KUAT</a:t>
            </a:r>
            <a:endParaRPr lang="en-US" sz="3700" u="sng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118787" name="Picture 3" descr="50"/>
          <p:cNvPicPr preferRelativeResize="0">
            <a:picLocks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838200"/>
            <a:ext cx="9144000" cy="6019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B"/>
          <p:cNvPicPr>
            <a:picLocks noChangeAspect="1" noChangeArrowheads="1" noCrop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183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295400"/>
            <a:ext cx="7239000" cy="3886200"/>
          </a:xfrm>
        </p:spPr>
        <p:txBody>
          <a:bodyPr/>
          <a:lstStyle/>
          <a:p>
            <a:pPr algn="ctr"/>
            <a:r>
              <a:rPr lang="en-US" sz="11700" b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TERIMA KASIH</a:t>
            </a:r>
            <a:endParaRPr lang="en-GB" sz="11700" b="1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D"/>
          <p:cNvPicPr>
            <a:picLocks noChangeAspect="1" noChangeArrowheads="1" noCrop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183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3667" name="Picture 3" descr="1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4692" name="Picture 4" descr="KURSI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1066800" y="457200"/>
            <a:ext cx="7239000" cy="5715000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5062" name="Picture 6" descr="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620713"/>
            <a:ext cx="6985000" cy="5353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990600" y="1143000"/>
            <a:ext cx="7239000" cy="5486400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6083" name="Picture 3" descr="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371600"/>
            <a:ext cx="6191250" cy="5048250"/>
          </a:xfrm>
          <a:prstGeom prst="rect">
            <a:avLst/>
          </a:prstGeom>
          <a:noFill/>
        </p:spPr>
      </p:pic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188913"/>
            <a:ext cx="8015288" cy="760412"/>
          </a:xfrm>
        </p:spPr>
        <p:txBody>
          <a:bodyPr/>
          <a:lstStyle/>
          <a:p>
            <a:pPr marL="838200" indent="-838200">
              <a:lnSpc>
                <a:spcPct val="80000"/>
              </a:lnSpc>
            </a:pPr>
            <a:r>
              <a:rPr lang="en-US" sz="3600" b="1">
                <a:solidFill>
                  <a:srgbClr val="FFFF00"/>
                </a:solidFill>
              </a:rPr>
              <a:t>MENJATUHKAN BAWAHAN DI DEPAN ORANG LAIN</a:t>
            </a: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6248400" y="1676400"/>
            <a:ext cx="2663825" cy="1628775"/>
          </a:xfrm>
          <a:prstGeom prst="wedgeEllipseCallout">
            <a:avLst>
              <a:gd name="adj1" fmla="val -47972"/>
              <a:gd name="adj2" fmla="val -39278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eaLnBrk="0" hangingPunct="0"/>
            <a:r>
              <a:rPr lang="en-US">
                <a:latin typeface="Arial" charset="0"/>
              </a:rPr>
              <a:t>ini lihat contoh orang tidak baik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ames in Wood St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  <p:bldP spid="46085" grpId="0" animBg="1"/>
    </p:bldLst>
  </p:timing>
</p:sld>
</file>

<file path=ppt/theme/theme1.xml><?xml version="1.0" encoding="utf-8"?>
<a:theme xmlns:a="http://schemas.openxmlformats.org/drawingml/2006/main" name="Network Blitz">
  <a:themeElements>
    <a:clrScheme name="Network Blitz 5">
      <a:dk1>
        <a:srgbClr val="291A4C"/>
      </a:dk1>
      <a:lt1>
        <a:srgbClr val="FFFFFF"/>
      </a:lt1>
      <a:dk2>
        <a:srgbClr val="3B256B"/>
      </a:dk2>
      <a:lt2>
        <a:srgbClr val="FFCC00"/>
      </a:lt2>
      <a:accent1>
        <a:srgbClr val="6EBFCA"/>
      </a:accent1>
      <a:accent2>
        <a:srgbClr val="56369C"/>
      </a:accent2>
      <a:accent3>
        <a:srgbClr val="AFACBA"/>
      </a:accent3>
      <a:accent4>
        <a:srgbClr val="DADADA"/>
      </a:accent4>
      <a:accent5>
        <a:srgbClr val="BADCE1"/>
      </a:accent5>
      <a:accent6>
        <a:srgbClr val="4D308D"/>
      </a:accent6>
      <a:hlink>
        <a:srgbClr val="CCCCFF"/>
      </a:hlink>
      <a:folHlink>
        <a:srgbClr val="666699"/>
      </a:folHlink>
    </a:clrScheme>
    <a:fontScheme name="Network Blitz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Network Blitz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Blitz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Blitz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Blitz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Blitz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Blitz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Network Blitz 2">
    <a:dk1>
      <a:srgbClr val="000066"/>
    </a:dk1>
    <a:lt1>
      <a:srgbClr val="9CC2E8"/>
    </a:lt1>
    <a:dk2>
      <a:srgbClr val="4D4D4D"/>
    </a:dk2>
    <a:lt2>
      <a:srgbClr val="7DAFE1"/>
    </a:lt2>
    <a:accent1>
      <a:srgbClr val="26D2E4"/>
    </a:accent1>
    <a:accent2>
      <a:srgbClr val="D0E2F4"/>
    </a:accent2>
    <a:accent3>
      <a:srgbClr val="CBDDF2"/>
    </a:accent3>
    <a:accent4>
      <a:srgbClr val="000056"/>
    </a:accent4>
    <a:accent5>
      <a:srgbClr val="ACE5EF"/>
    </a:accent5>
    <a:accent6>
      <a:srgbClr val="BCCDDD"/>
    </a:accent6>
    <a:hlink>
      <a:srgbClr val="003366"/>
    </a:hlink>
    <a:folHlink>
      <a:srgbClr val="666699"/>
    </a:folHlink>
  </a:clrScheme>
</a:themeOverride>
</file>

<file path=ppt/theme/themeOverride2.xml><?xml version="1.0" encoding="utf-8"?>
<a:themeOverride xmlns:a="http://schemas.openxmlformats.org/drawingml/2006/main">
  <a:clrScheme name="Network Blitz 2">
    <a:dk1>
      <a:srgbClr val="000066"/>
    </a:dk1>
    <a:lt1>
      <a:srgbClr val="9CC2E8"/>
    </a:lt1>
    <a:dk2>
      <a:srgbClr val="4D4D4D"/>
    </a:dk2>
    <a:lt2>
      <a:srgbClr val="7DAFE1"/>
    </a:lt2>
    <a:accent1>
      <a:srgbClr val="26D2E4"/>
    </a:accent1>
    <a:accent2>
      <a:srgbClr val="D0E2F4"/>
    </a:accent2>
    <a:accent3>
      <a:srgbClr val="CBDDF2"/>
    </a:accent3>
    <a:accent4>
      <a:srgbClr val="000056"/>
    </a:accent4>
    <a:accent5>
      <a:srgbClr val="ACE5EF"/>
    </a:accent5>
    <a:accent6>
      <a:srgbClr val="BCCDDD"/>
    </a:accent6>
    <a:hlink>
      <a:srgbClr val="003366"/>
    </a:hlink>
    <a:folHlink>
      <a:srgbClr val="666699"/>
    </a:folHlink>
  </a:clrScheme>
</a:themeOverride>
</file>

<file path=ppt/theme/themeOverride3.xml><?xml version="1.0" encoding="utf-8"?>
<a:themeOverride xmlns:a="http://schemas.openxmlformats.org/drawingml/2006/main">
  <a:clrScheme name="Network Blitz 6">
    <a:dk1>
      <a:srgbClr val="511D30"/>
    </a:dk1>
    <a:lt1>
      <a:srgbClr val="FFFFFF"/>
    </a:lt1>
    <a:dk2>
      <a:srgbClr val="6D2740"/>
    </a:dk2>
    <a:lt2>
      <a:srgbClr val="FDD409"/>
    </a:lt2>
    <a:accent1>
      <a:srgbClr val="FDB83B"/>
    </a:accent1>
    <a:accent2>
      <a:srgbClr val="9D395D"/>
    </a:accent2>
    <a:accent3>
      <a:srgbClr val="BAACAF"/>
    </a:accent3>
    <a:accent4>
      <a:srgbClr val="DADADA"/>
    </a:accent4>
    <a:accent5>
      <a:srgbClr val="FED8AF"/>
    </a:accent5>
    <a:accent6>
      <a:srgbClr val="8E3353"/>
    </a:accent6>
    <a:hlink>
      <a:srgbClr val="FF99CC"/>
    </a:hlink>
    <a:folHlink>
      <a:srgbClr val="D60093"/>
    </a:folHlink>
  </a:clrScheme>
</a:themeOverride>
</file>

<file path=ppt/theme/themeOverride4.xml><?xml version="1.0" encoding="utf-8"?>
<a:themeOverride xmlns:a="http://schemas.openxmlformats.org/drawingml/2006/main">
  <a:clrScheme name="Network Blitz 6">
    <a:dk1>
      <a:srgbClr val="511D30"/>
    </a:dk1>
    <a:lt1>
      <a:srgbClr val="FFFFFF"/>
    </a:lt1>
    <a:dk2>
      <a:srgbClr val="6D2740"/>
    </a:dk2>
    <a:lt2>
      <a:srgbClr val="FDD409"/>
    </a:lt2>
    <a:accent1>
      <a:srgbClr val="FDB83B"/>
    </a:accent1>
    <a:accent2>
      <a:srgbClr val="9D395D"/>
    </a:accent2>
    <a:accent3>
      <a:srgbClr val="BAACAF"/>
    </a:accent3>
    <a:accent4>
      <a:srgbClr val="DADADA"/>
    </a:accent4>
    <a:accent5>
      <a:srgbClr val="FED8AF"/>
    </a:accent5>
    <a:accent6>
      <a:srgbClr val="8E3353"/>
    </a:accent6>
    <a:hlink>
      <a:srgbClr val="FF99CC"/>
    </a:hlink>
    <a:folHlink>
      <a:srgbClr val="D60093"/>
    </a:folHlink>
  </a:clrScheme>
</a:themeOverride>
</file>

<file path=ppt/theme/themeOverride5.xml><?xml version="1.0" encoding="utf-8"?>
<a:themeOverride xmlns:a="http://schemas.openxmlformats.org/drawingml/2006/main">
  <a:clrScheme name="Network Blitz 6">
    <a:dk1>
      <a:srgbClr val="511D30"/>
    </a:dk1>
    <a:lt1>
      <a:srgbClr val="FFFFFF"/>
    </a:lt1>
    <a:dk2>
      <a:srgbClr val="6D2740"/>
    </a:dk2>
    <a:lt2>
      <a:srgbClr val="FDD409"/>
    </a:lt2>
    <a:accent1>
      <a:srgbClr val="FDB83B"/>
    </a:accent1>
    <a:accent2>
      <a:srgbClr val="9D395D"/>
    </a:accent2>
    <a:accent3>
      <a:srgbClr val="BAACAF"/>
    </a:accent3>
    <a:accent4>
      <a:srgbClr val="DADADA"/>
    </a:accent4>
    <a:accent5>
      <a:srgbClr val="FED8AF"/>
    </a:accent5>
    <a:accent6>
      <a:srgbClr val="8E3353"/>
    </a:accent6>
    <a:hlink>
      <a:srgbClr val="FF99CC"/>
    </a:hlink>
    <a:folHlink>
      <a:srgbClr val="D60093"/>
    </a:folHlink>
  </a:clrScheme>
</a:themeOverride>
</file>

<file path=ppt/theme/themeOverride6.xml><?xml version="1.0" encoding="utf-8"?>
<a:themeOverride xmlns:a="http://schemas.openxmlformats.org/drawingml/2006/main">
  <a:clrScheme name="Network Blitz 4">
    <a:dk1>
      <a:srgbClr val="002E2D"/>
    </a:dk1>
    <a:lt1>
      <a:srgbClr val="FFFFFF"/>
    </a:lt1>
    <a:dk2>
      <a:srgbClr val="005250"/>
    </a:dk2>
    <a:lt2>
      <a:srgbClr val="FFCC00"/>
    </a:lt2>
    <a:accent1>
      <a:srgbClr val="9CE157"/>
    </a:accent1>
    <a:accent2>
      <a:srgbClr val="00817E"/>
    </a:accent2>
    <a:accent3>
      <a:srgbClr val="AAB3B3"/>
    </a:accent3>
    <a:accent4>
      <a:srgbClr val="DADADA"/>
    </a:accent4>
    <a:accent5>
      <a:srgbClr val="CBEEB4"/>
    </a:accent5>
    <a:accent6>
      <a:srgbClr val="007472"/>
    </a:accent6>
    <a:hlink>
      <a:srgbClr val="FFFF99"/>
    </a:hlink>
    <a:folHlink>
      <a:srgbClr val="CCCC00"/>
    </a:folHlink>
  </a:clrScheme>
</a:themeOverride>
</file>

<file path=ppt/theme/themeOverride7.xml><?xml version="1.0" encoding="utf-8"?>
<a:themeOverride xmlns:a="http://schemas.openxmlformats.org/drawingml/2006/main">
  <a:clrScheme name="Network Blitz 6">
    <a:dk1>
      <a:srgbClr val="511D30"/>
    </a:dk1>
    <a:lt1>
      <a:srgbClr val="FFFFFF"/>
    </a:lt1>
    <a:dk2>
      <a:srgbClr val="6D2740"/>
    </a:dk2>
    <a:lt2>
      <a:srgbClr val="FDD409"/>
    </a:lt2>
    <a:accent1>
      <a:srgbClr val="FDB83B"/>
    </a:accent1>
    <a:accent2>
      <a:srgbClr val="9D395D"/>
    </a:accent2>
    <a:accent3>
      <a:srgbClr val="BAACAF"/>
    </a:accent3>
    <a:accent4>
      <a:srgbClr val="DADADA"/>
    </a:accent4>
    <a:accent5>
      <a:srgbClr val="FED8AF"/>
    </a:accent5>
    <a:accent6>
      <a:srgbClr val="8E3353"/>
    </a:accent6>
    <a:hlink>
      <a:srgbClr val="FF99CC"/>
    </a:hlink>
    <a:folHlink>
      <a:srgbClr val="D60093"/>
    </a:folHlink>
  </a:clrScheme>
</a:themeOverride>
</file>

<file path=ppt/theme/themeOverride8.xml><?xml version="1.0" encoding="utf-8"?>
<a:themeOverride xmlns:a="http://schemas.openxmlformats.org/drawingml/2006/main">
  <a:clrScheme name="Network Blitz 1">
    <a:dk1>
      <a:srgbClr val="000044"/>
    </a:dk1>
    <a:lt1>
      <a:srgbClr val="FFFFFF"/>
    </a:lt1>
    <a:dk2>
      <a:srgbClr val="000066"/>
    </a:dk2>
    <a:lt2>
      <a:srgbClr val="FFCC00"/>
    </a:lt2>
    <a:accent1>
      <a:srgbClr val="9CE157"/>
    </a:accent1>
    <a:accent2>
      <a:srgbClr val="2663A0"/>
    </a:accent2>
    <a:accent3>
      <a:srgbClr val="AAAAB8"/>
    </a:accent3>
    <a:accent4>
      <a:srgbClr val="DADADA"/>
    </a:accent4>
    <a:accent5>
      <a:srgbClr val="CBEEB4"/>
    </a:accent5>
    <a:accent6>
      <a:srgbClr val="215991"/>
    </a:accent6>
    <a:hlink>
      <a:srgbClr val="F98D43"/>
    </a:hlink>
    <a:folHlink>
      <a:srgbClr val="CC3300"/>
    </a:folHlink>
  </a:clrScheme>
</a:themeOverride>
</file>

<file path=ppt/theme/themeOverride9.xml><?xml version="1.0" encoding="utf-8"?>
<a:themeOverride xmlns:a="http://schemas.openxmlformats.org/drawingml/2006/main">
  <a:clrScheme name="Network Blitz 6">
    <a:dk1>
      <a:srgbClr val="511D30"/>
    </a:dk1>
    <a:lt1>
      <a:srgbClr val="FFFFFF"/>
    </a:lt1>
    <a:dk2>
      <a:srgbClr val="6D2740"/>
    </a:dk2>
    <a:lt2>
      <a:srgbClr val="FDD409"/>
    </a:lt2>
    <a:accent1>
      <a:srgbClr val="FDB83B"/>
    </a:accent1>
    <a:accent2>
      <a:srgbClr val="9D395D"/>
    </a:accent2>
    <a:accent3>
      <a:srgbClr val="BAACAF"/>
    </a:accent3>
    <a:accent4>
      <a:srgbClr val="DADADA"/>
    </a:accent4>
    <a:accent5>
      <a:srgbClr val="FED8AF"/>
    </a:accent5>
    <a:accent6>
      <a:srgbClr val="8E3353"/>
    </a:accent6>
    <a:hlink>
      <a:srgbClr val="FF99CC"/>
    </a:hlink>
    <a:folHlink>
      <a:srgbClr val="D6009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Designs\Marble.pot</Template>
  <TotalTime>873</TotalTime>
  <Words>438</Words>
  <Application>Microsoft PowerPoint</Application>
  <PresentationFormat>On-screen Show (4:3)</PresentationFormat>
  <Paragraphs>140</Paragraphs>
  <Slides>40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Times New Roman</vt:lpstr>
      <vt:lpstr>Arial Black</vt:lpstr>
      <vt:lpstr>Arial</vt:lpstr>
      <vt:lpstr>Wingdings</vt:lpstr>
      <vt:lpstr>Cooper Black</vt:lpstr>
      <vt:lpstr>Bookman Old Style</vt:lpstr>
      <vt:lpstr>Symbol</vt:lpstr>
      <vt:lpstr>AdmisiDisplaySSi</vt:lpstr>
      <vt:lpstr>Arial Rounded MT Bold</vt:lpstr>
      <vt:lpstr>Network Blitz</vt:lpstr>
      <vt:lpstr>Oleh  :  OYONG LISA,SE.MM</vt:lpstr>
      <vt:lpstr>KUIS</vt:lpstr>
      <vt:lpstr>Slide 3</vt:lpstr>
      <vt:lpstr>Slide 4</vt:lpstr>
      <vt:lpstr>Slide 5</vt:lpstr>
      <vt:lpstr>Slide 6</vt:lpstr>
      <vt:lpstr>Slide 7</vt:lpstr>
      <vt:lpstr>Slide 8</vt:lpstr>
      <vt:lpstr>MENJATUHKAN BAWAHAN DI DEPAN ORANG LAIN</vt:lpstr>
      <vt:lpstr>TIDAK MEMBERIKAN KESEMPATAN MAJU PADA BAWAHANNYA</vt:lpstr>
      <vt:lpstr>MENGADAKAN ANAK EMAS – PILIH KASIH </vt:lpstr>
      <vt:lpstr>Slide 12</vt:lpstr>
      <vt:lpstr>Slide 13</vt:lpstr>
      <vt:lpstr>Slide 14</vt:lpstr>
      <vt:lpstr>Slide 15</vt:lpstr>
      <vt:lpstr>Slide 16</vt:lpstr>
      <vt:lpstr>Slide 17</vt:lpstr>
      <vt:lpstr>Gila</vt:lpstr>
      <vt:lpstr>MENCAPAI</vt:lpstr>
      <vt:lpstr>KENALILAH  DIRI SENDIRI</vt:lpstr>
      <vt:lpstr>MEMPERSIAPKAN  UPK BERPRESTASI</vt:lpstr>
      <vt:lpstr>I.MANAJEMEN</vt:lpstr>
      <vt:lpstr>KELEMBAGAAN</vt:lpstr>
      <vt:lpstr>LEGALITAS</vt:lpstr>
      <vt:lpstr>DOKUMEN ADMINITRASI</vt:lpstr>
      <vt:lpstr>ADMITRASI KEUANGAN</vt:lpstr>
      <vt:lpstr>PENDUKUNG LAIN</vt:lpstr>
      <vt:lpstr>II. KEUANGAN </vt:lpstr>
      <vt:lpstr>PERKEMBANGAN</vt:lpstr>
      <vt:lpstr>PEMANFAAT/TAN</vt:lpstr>
      <vt:lpstr>K  A  P ( Kolektibilitas Aktiva Produktif)</vt:lpstr>
      <vt:lpstr>RENTABILITAS</vt:lpstr>
      <vt:lpstr>III. DIJALANKAN</vt:lpstr>
      <vt:lpstr>KATA-KATA BIJAK YANG MENDORONG MENCAPAI PUNCAK PRESTASI</vt:lpstr>
      <vt:lpstr>Slide 35</vt:lpstr>
      <vt:lpstr>KATA-KATA BIJAK YANG MENDORONG MENCAPAI PUNCAK PRESTASI</vt:lpstr>
      <vt:lpstr>KATA-KATA BIJAK YANG MENDORONG MENCAPAI PUNCAK PRESTASI</vt:lpstr>
      <vt:lpstr>MEMBANGUN KESADARAN DIRI</vt:lpstr>
      <vt:lpstr>MEMILIKI IMAN YANG KUAT</vt:lpstr>
      <vt:lpstr>TERIMA KASIH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MENCAPAI</dc:title>
  <dc:creator>Win 98</dc:creator>
  <cp:lastModifiedBy>microsoft</cp:lastModifiedBy>
  <cp:revision>40</cp:revision>
  <dcterms:created xsi:type="dcterms:W3CDTF">2003-06-16T08:00:56Z</dcterms:created>
  <dcterms:modified xsi:type="dcterms:W3CDTF">2017-05-05T00:47:04Z</dcterms:modified>
</cp:coreProperties>
</file>