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56" r:id="rId3"/>
    <p:sldId id="278" r:id="rId4"/>
    <p:sldId id="257" r:id="rId5"/>
    <p:sldId id="272" r:id="rId6"/>
    <p:sldId id="258" r:id="rId7"/>
    <p:sldId id="259" r:id="rId8"/>
    <p:sldId id="260" r:id="rId9"/>
    <p:sldId id="261" r:id="rId10"/>
    <p:sldId id="262" r:id="rId11"/>
    <p:sldId id="263" r:id="rId12"/>
    <p:sldId id="275" r:id="rId13"/>
    <p:sldId id="264" r:id="rId14"/>
    <p:sldId id="265" r:id="rId15"/>
    <p:sldId id="266" r:id="rId16"/>
    <p:sldId id="267" r:id="rId17"/>
    <p:sldId id="268" r:id="rId18"/>
    <p:sldId id="269" r:id="rId19"/>
    <p:sldId id="270" r:id="rId20"/>
    <p:sldId id="27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fld id="{CB942408-8531-4C97-B1C3-60A73C16C587}" type="datetimeFigureOut">
              <a:rPr lang="en-US"/>
              <a:pPr>
                <a:defRPr/>
              </a:pPr>
              <a:t>5/23/2016</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67584722-2193-4B92-92ED-526E670EBA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31A2D7C8-F0BB-4781-8074-683C44B3DA0D}" type="datetimeFigureOut">
              <a:rPr lang="en-US"/>
              <a:pPr>
                <a:defRPr/>
              </a:pPr>
              <a:t>5/23/2016</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2EB450F8-E302-412C-8F2C-D7095C561A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CBA32198-609F-46A7-8A27-EA1C0F170096}" type="datetimeFigureOut">
              <a:rPr lang="en-US"/>
              <a:pPr>
                <a:defRPr/>
              </a:pPr>
              <a:t>5/23/2016</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16440EF9-9AF3-474F-8FFF-7157FEF9A7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A5B9B003-09A1-43F2-9DB4-8245678297ED}" type="datetimeFigureOut">
              <a:rPr lang="en-US"/>
              <a:pPr>
                <a:defRPr/>
              </a:pPr>
              <a:t>5/23/2016</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DFAE708D-A787-4861-B4C6-1DE5CA264FE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A577877C-0DF9-4CBA-977B-C476F39234BB}" type="datetimeFigureOut">
              <a:rPr lang="en-US"/>
              <a:pPr>
                <a:defRPr/>
              </a:pPr>
              <a:t>5/23/2016</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288C42EA-D17B-466D-945C-E4A5025039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FEE815E1-4F47-48BD-9990-548EF58FC588}" type="datetimeFigureOut">
              <a:rPr lang="en-US"/>
              <a:pPr>
                <a:defRPr/>
              </a:pPr>
              <a:t>5/23/2016</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FB59E021-4682-46EB-8B6A-73A7FB30795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E71A872B-EA70-4900-BBA8-1E445FF42E8E}" type="datetimeFigureOut">
              <a:rPr lang="en-US"/>
              <a:pPr>
                <a:defRPr/>
              </a:pPr>
              <a:t>5/23/2016</a:t>
            </a:fld>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82BAED6C-8B83-49EB-ACF0-2A96888423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978864B9-6E65-468A-B1A1-89959F775F50}" type="datetimeFigureOut">
              <a:rPr lang="en-US"/>
              <a:pPr>
                <a:defRPr/>
              </a:pPr>
              <a:t>5/23/2016</a:t>
            </a:fld>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96D5FEB-C751-4540-9D25-5352D698089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Date Placeholder 1"/>
          <p:cNvSpPr>
            <a:spLocks noGrp="1"/>
          </p:cNvSpPr>
          <p:nvPr>
            <p:ph type="dt" sz="half" idx="10"/>
          </p:nvPr>
        </p:nvSpPr>
        <p:spPr/>
        <p:txBody>
          <a:bodyPr/>
          <a:lstStyle>
            <a:lvl1pPr>
              <a:defRPr/>
            </a:lvl1pPr>
            <a:extLst/>
          </a:lstStyle>
          <a:p>
            <a:pPr>
              <a:defRPr/>
            </a:pPr>
            <a:fld id="{112CC51D-527D-4161-B654-4C8D8EBA4701}" type="datetimeFigureOut">
              <a:rPr lang="en-US"/>
              <a:pPr>
                <a:defRPr/>
              </a:pPr>
              <a:t>5/23/2016</a:t>
            </a:fld>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37854001-BDBC-47E1-A10A-94BF84645D7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5026220A-F6EC-4741-BBBB-8886A86EBE6D}" type="datetimeFigureOut">
              <a:rPr lang="en-US"/>
              <a:pPr>
                <a:defRPr/>
              </a:pPr>
              <a:t>5/23/2016</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E0349B47-2136-4910-B0AB-B56FF39E75C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fld id="{7F476FCF-5253-4A5A-B111-5E11E888B73C}" type="datetimeFigureOut">
              <a:rPr lang="en-US"/>
              <a:pPr>
                <a:defRPr/>
              </a:pPr>
              <a:t>5/23/2016</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3CE50915-E330-460E-BF7B-1B0CD821F11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fld id="{98255FF8-9B71-4288-BAFD-3B35D095F5BC}" type="datetimeFigureOut">
              <a:rPr lang="en-US"/>
              <a:pPr>
                <a:defRPr/>
              </a:pPr>
              <a:t>5/23/2016</a:t>
            </a:fld>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fld id="{85EFFF7B-A9E9-4366-852D-3D1FE047276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6" r:id="rId2"/>
    <p:sldLayoutId id="2147483684" r:id="rId3"/>
    <p:sldLayoutId id="2147483677" r:id="rId4"/>
    <p:sldLayoutId id="2147483678" r:id="rId5"/>
    <p:sldLayoutId id="2147483679" r:id="rId6"/>
    <p:sldLayoutId id="2147483685" r:id="rId7"/>
    <p:sldLayoutId id="2147483680" r:id="rId8"/>
    <p:sldLayoutId id="2147483686" r:id="rId9"/>
    <p:sldLayoutId id="2147483681" r:id="rId10"/>
    <p:sldLayoutId id="2147483682" r:id="rId11"/>
  </p:sldLayoutIdLst>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itchFamily="34" charset="0"/>
        </a:defRPr>
      </a:lvl2pPr>
      <a:lvl3pPr algn="l" rtl="0" fontAlgn="base">
        <a:spcBef>
          <a:spcPct val="0"/>
        </a:spcBef>
        <a:spcAft>
          <a:spcPct val="0"/>
        </a:spcAft>
        <a:defRPr sz="3600" b="1">
          <a:solidFill>
            <a:srgbClr val="FF8D3E"/>
          </a:solidFill>
          <a:latin typeface="Verdana" pitchFamily="34" charset="0"/>
        </a:defRPr>
      </a:lvl3pPr>
      <a:lvl4pPr algn="l" rtl="0" fontAlgn="base">
        <a:spcBef>
          <a:spcPct val="0"/>
        </a:spcBef>
        <a:spcAft>
          <a:spcPct val="0"/>
        </a:spcAft>
        <a:defRPr sz="3600" b="1">
          <a:solidFill>
            <a:srgbClr val="FF8D3E"/>
          </a:solidFill>
          <a:latin typeface="Verdana" pitchFamily="34" charset="0"/>
        </a:defRPr>
      </a:lvl4pPr>
      <a:lvl5pPr algn="l" rtl="0" fontAlgn="base">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71480"/>
            <a:ext cx="7772400" cy="3077526"/>
          </a:xfrm>
        </p:spPr>
        <p:txBody>
          <a:bodyPr>
            <a:normAutofit fontScale="90000"/>
          </a:bodyPr>
          <a:lstStyle/>
          <a:p>
            <a:pPr algn="ctr"/>
            <a:r>
              <a:rPr lang="en-US" sz="6000" dirty="0" smtClean="0"/>
              <a:t>INTERNATIONAL SEMINAR</a:t>
            </a:r>
            <a:br>
              <a:rPr lang="en-US" sz="6000" dirty="0" smtClean="0"/>
            </a:br>
            <a:r>
              <a:rPr lang="en-US" sz="6000" dirty="0" smtClean="0"/>
              <a:t/>
            </a:r>
            <a:br>
              <a:rPr lang="en-US" sz="6000" dirty="0" smtClean="0"/>
            </a:br>
            <a:r>
              <a:rPr lang="en-US" sz="2200" dirty="0" smtClean="0">
                <a:solidFill>
                  <a:schemeClr val="accent3">
                    <a:lumMod val="50000"/>
                  </a:schemeClr>
                </a:solidFill>
              </a:rPr>
              <a:t>“INTERNATIONALIZATION OF HIGHER EDUCATION IN ASEAN COMMUNITY”</a:t>
            </a:r>
            <a:endParaRPr lang="en-US" sz="2200" dirty="0">
              <a:solidFill>
                <a:schemeClr val="accent3">
                  <a:lumMod val="50000"/>
                </a:schemeClr>
              </a:solidFill>
            </a:endParaRPr>
          </a:p>
        </p:txBody>
      </p:sp>
      <p:sp>
        <p:nvSpPr>
          <p:cNvPr id="3" name="Subtitle 2"/>
          <p:cNvSpPr>
            <a:spLocks noGrp="1"/>
          </p:cNvSpPr>
          <p:nvPr>
            <p:ph type="subTitle" idx="1"/>
          </p:nvPr>
        </p:nvSpPr>
        <p:spPr>
          <a:xfrm>
            <a:off x="785786" y="4286256"/>
            <a:ext cx="7772400" cy="1414466"/>
          </a:xfrm>
        </p:spPr>
        <p:txBody>
          <a:bodyPr/>
          <a:lstStyle/>
          <a:p>
            <a:pPr marL="265176" indent="-265176" algn="ctr" fontAlgn="auto">
              <a:spcAft>
                <a:spcPts val="0"/>
              </a:spcAft>
              <a:defRPr/>
            </a:pPr>
            <a:r>
              <a:rPr lang="en-US" sz="2400" b="1" dirty="0" err="1" smtClean="0"/>
              <a:t>Dr.Oyong</a:t>
            </a:r>
            <a:r>
              <a:rPr lang="en-US" sz="2400" b="1" dirty="0" smtClean="0"/>
              <a:t> </a:t>
            </a:r>
            <a:r>
              <a:rPr lang="en-US" sz="2400" b="1" dirty="0" err="1" smtClean="0"/>
              <a:t>Lisa.,SE,MM,CMA,Ak,CA,CIBA</a:t>
            </a:r>
            <a:r>
              <a:rPr lang="en-US" b="1" dirty="0" smtClean="0"/>
              <a:t>.</a:t>
            </a:r>
          </a:p>
          <a:p>
            <a:pPr marL="265176" indent="-265176" algn="ctr" fontAlgn="auto">
              <a:spcAft>
                <a:spcPts val="0"/>
              </a:spcAft>
              <a:defRPr/>
            </a:pPr>
            <a:endParaRPr lang="en-US" b="1" dirty="0" smtClean="0"/>
          </a:p>
          <a:p>
            <a:pPr marL="265176" indent="-265176" fontAlgn="auto">
              <a:spcAft>
                <a:spcPts val="0"/>
              </a:spcAft>
              <a:defRPr/>
            </a:pPr>
            <a:r>
              <a:rPr lang="en-US" sz="2800" b="1" i="1" dirty="0" err="1" smtClean="0">
                <a:solidFill>
                  <a:srgbClr val="FF0000"/>
                </a:solidFill>
              </a:rPr>
              <a:t>Widya</a:t>
            </a:r>
            <a:r>
              <a:rPr lang="en-US" sz="2800" b="1" i="1" dirty="0" smtClean="0">
                <a:solidFill>
                  <a:srgbClr val="FF0000"/>
                </a:solidFill>
              </a:rPr>
              <a:t> Gama College </a:t>
            </a:r>
          </a:p>
          <a:p>
            <a:pPr marL="265176" indent="-265176" fontAlgn="auto">
              <a:spcAft>
                <a:spcPts val="0"/>
              </a:spcAft>
              <a:defRPr/>
            </a:pPr>
            <a:r>
              <a:rPr lang="en-US" sz="2800" b="1" i="1" dirty="0" smtClean="0">
                <a:solidFill>
                  <a:srgbClr val="FF0000"/>
                </a:solidFill>
              </a:rPr>
              <a:t>Economic </a:t>
            </a:r>
            <a:r>
              <a:rPr lang="en-US" sz="2800" b="1" i="1" dirty="0" err="1" smtClean="0">
                <a:solidFill>
                  <a:srgbClr val="FF0000"/>
                </a:solidFill>
              </a:rPr>
              <a:t>Lumajang</a:t>
            </a:r>
            <a:r>
              <a:rPr lang="en-US" sz="2800" b="1" i="1" dirty="0" smtClean="0">
                <a:solidFill>
                  <a:srgbClr val="FF0000"/>
                </a:solidFill>
              </a:rPr>
              <a:t>-Indonesia</a:t>
            </a:r>
            <a:endParaRPr lang="en-US" sz="2800" b="1" i="1" dirty="0" smtClean="0">
              <a:solidFill>
                <a:srgbClr val="FF0000"/>
              </a:solidFill>
            </a:endParaRPr>
          </a:p>
          <a:p>
            <a:pPr marL="265176" indent="-265176" algn="ctr" fontAlgn="auto">
              <a:spcAft>
                <a:spcPts val="0"/>
              </a:spcAft>
              <a:defRPr/>
            </a:pPr>
            <a:endParaRPr lang="en-US" b="1" i="1"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txBox="1">
            <a:spLocks/>
          </p:cNvSpPr>
          <p:nvPr/>
        </p:nvSpPr>
        <p:spPr bwMode="auto">
          <a:xfrm>
            <a:off x="571500" y="571500"/>
            <a:ext cx="4929188" cy="571500"/>
          </a:xfrm>
          <a:prstGeom prst="rect">
            <a:avLst/>
          </a:prstGeom>
          <a:noFill/>
          <a:ln w="9525">
            <a:noFill/>
            <a:miter lim="800000"/>
            <a:headEnd/>
            <a:tailEnd/>
          </a:ln>
        </p:spPr>
        <p:txBody>
          <a:bodyPr anchor="b"/>
          <a:lstStyle/>
          <a:p>
            <a:r>
              <a:rPr lang="en-US" sz="2800" b="1">
                <a:latin typeface="Verdana" pitchFamily="34" charset="0"/>
              </a:rPr>
              <a:t>Results and Discussion</a:t>
            </a:r>
            <a:endParaRPr lang="en-US" sz="2800">
              <a:latin typeface="Verdana" pitchFamily="34" charset="0"/>
            </a:endParaRPr>
          </a:p>
        </p:txBody>
      </p:sp>
      <p:sp>
        <p:nvSpPr>
          <p:cNvPr id="13315" name="Subtitle 2"/>
          <p:cNvSpPr txBox="1">
            <a:spLocks/>
          </p:cNvSpPr>
          <p:nvPr/>
        </p:nvSpPr>
        <p:spPr bwMode="auto">
          <a:xfrm>
            <a:off x="571500" y="1428750"/>
            <a:ext cx="8143875" cy="3857625"/>
          </a:xfrm>
          <a:prstGeom prst="rect">
            <a:avLst/>
          </a:prstGeom>
          <a:noFill/>
          <a:ln w="9525">
            <a:noFill/>
            <a:miter lim="800000"/>
            <a:headEnd/>
            <a:tailEnd/>
          </a:ln>
        </p:spPr>
        <p:txBody>
          <a:bodyPr lIns="182880" tIns="91440"/>
          <a:lstStyle/>
          <a:p>
            <a:pPr indent="633413" algn="just"/>
            <a:r>
              <a:rPr lang="en-US" sz="2400">
                <a:latin typeface="Verdana" pitchFamily="34" charset="0"/>
              </a:rPr>
              <a:t>Based on a classic assumption test results, exogenous variables occur between the multicollinearity between the scale of cooperation with a number of obligations, so that the variable total liabilities incurred from the sub structure 1. While the sub structure 2 occurred multicollinearity between the scale of cooperation with a number of obligations, so that the variable scale cooperative issued from the sub structure 2.</a:t>
            </a:r>
            <a:endParaRPr lang="en-US" sz="2400" b="1">
              <a:latin typeface="Verdana" pitchFamily="34" charset="0"/>
            </a:endParaRPr>
          </a:p>
        </p:txBody>
      </p:sp>
    </p:spTree>
  </p:cSld>
  <p:clrMapOvr>
    <a:masterClrMapping/>
  </p:clrMapOvr>
  <p:transition>
    <p:split orient="ver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txBox="1">
            <a:spLocks/>
          </p:cNvSpPr>
          <p:nvPr/>
        </p:nvSpPr>
        <p:spPr bwMode="auto">
          <a:xfrm>
            <a:off x="1357313" y="642938"/>
            <a:ext cx="5786437" cy="571500"/>
          </a:xfrm>
          <a:prstGeom prst="rect">
            <a:avLst/>
          </a:prstGeom>
          <a:noFill/>
          <a:ln w="9525">
            <a:noFill/>
            <a:miter lim="800000"/>
            <a:headEnd/>
            <a:tailEnd/>
          </a:ln>
        </p:spPr>
        <p:txBody>
          <a:bodyPr anchor="b"/>
          <a:lstStyle/>
          <a:p>
            <a:pPr algn="ctr"/>
            <a:r>
              <a:rPr lang="en-US" sz="2400" b="1">
                <a:latin typeface="Verdana" pitchFamily="34" charset="0"/>
              </a:rPr>
              <a:t>Hypothesis Test Results</a:t>
            </a:r>
          </a:p>
        </p:txBody>
      </p:sp>
      <p:graphicFrame>
        <p:nvGraphicFramePr>
          <p:cNvPr id="4" name="Table 3"/>
          <p:cNvGraphicFramePr>
            <a:graphicFrameLocks noGrp="1"/>
          </p:cNvGraphicFramePr>
          <p:nvPr/>
        </p:nvGraphicFramePr>
        <p:xfrm>
          <a:off x="500063" y="1500188"/>
          <a:ext cx="8215370" cy="3506317"/>
        </p:xfrm>
        <a:graphic>
          <a:graphicData uri="http://schemas.openxmlformats.org/drawingml/2006/table">
            <a:tbl>
              <a:tblPr/>
              <a:tblGrid>
                <a:gridCol w="3589478"/>
                <a:gridCol w="811001"/>
                <a:gridCol w="1388422"/>
                <a:gridCol w="1042132"/>
                <a:gridCol w="1384337"/>
              </a:tblGrid>
              <a:tr h="410769">
                <a:tc>
                  <a:txBody>
                    <a:bodyPr/>
                    <a:lstStyle/>
                    <a:p>
                      <a:pPr algn="ctr">
                        <a:lnSpc>
                          <a:spcPct val="115000"/>
                        </a:lnSpc>
                        <a:spcAft>
                          <a:spcPts val="0"/>
                        </a:spcAft>
                      </a:pPr>
                      <a:r>
                        <a:rPr lang="en-US" sz="1800" dirty="0">
                          <a:solidFill>
                            <a:srgbClr val="000000"/>
                          </a:solidFill>
                          <a:latin typeface="Arial Narrow" pitchFamily="34" charset="0"/>
                          <a:ea typeface="Calibri"/>
                          <a:cs typeface="Calibri"/>
                        </a:rPr>
                        <a:t>Path</a:t>
                      </a:r>
                      <a:endParaRPr lang="en-US" sz="1800" dirty="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Direct</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Indirect</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Probability</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Information</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0769">
                <a:tc>
                  <a:txBody>
                    <a:bodyPr/>
                    <a:lstStyle/>
                    <a:p>
                      <a:pPr algn="just">
                        <a:lnSpc>
                          <a:spcPct val="115000"/>
                        </a:lnSpc>
                        <a:spcAft>
                          <a:spcPts val="0"/>
                        </a:spcAft>
                      </a:pPr>
                      <a:r>
                        <a:rPr lang="en-US" sz="1800">
                          <a:solidFill>
                            <a:srgbClr val="000000"/>
                          </a:solidFill>
                          <a:latin typeface="Arial Narrow" pitchFamily="34" charset="0"/>
                          <a:ea typeface="Calibri"/>
                          <a:cs typeface="Calibri"/>
                        </a:rPr>
                        <a:t>Member to request an audit </a:t>
                      </a:r>
                      <a:endParaRPr lang="en-US" sz="1800">
                        <a:latin typeface="Arial Narrow" pitchFamily="34" charset="0"/>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0,162</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0,022*</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H</a:t>
                      </a:r>
                      <a:r>
                        <a:rPr lang="en-US" sz="1800" baseline="-25000">
                          <a:solidFill>
                            <a:srgbClr val="000000"/>
                          </a:solidFill>
                          <a:latin typeface="Arial Narrow" pitchFamily="34" charset="0"/>
                          <a:ea typeface="Calibri"/>
                          <a:cs typeface="Calibri"/>
                        </a:rPr>
                        <a:t>1</a:t>
                      </a:r>
                      <a:r>
                        <a:rPr lang="en-US" sz="1800">
                          <a:solidFill>
                            <a:srgbClr val="000000"/>
                          </a:solidFill>
                          <a:latin typeface="Arial Narrow" pitchFamily="34" charset="0"/>
                          <a:ea typeface="Calibri"/>
                          <a:cs typeface="Calibri"/>
                        </a:rPr>
                        <a:t> is accepted</a:t>
                      </a:r>
                      <a:endParaRPr lang="en-US" sz="1800">
                        <a:latin typeface="Arial Narrow" pitchFamily="34" charset="0"/>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0769">
                <a:tc>
                  <a:txBody>
                    <a:bodyPr/>
                    <a:lstStyle/>
                    <a:p>
                      <a:pPr algn="just">
                        <a:lnSpc>
                          <a:spcPct val="115000"/>
                        </a:lnSpc>
                        <a:spcAft>
                          <a:spcPts val="0"/>
                        </a:spcAft>
                      </a:pPr>
                      <a:r>
                        <a:rPr lang="en-US" sz="1800" dirty="0">
                          <a:solidFill>
                            <a:srgbClr val="000000"/>
                          </a:solidFill>
                          <a:latin typeface="Arial Narrow" pitchFamily="34" charset="0"/>
                          <a:ea typeface="Calibri"/>
                          <a:cs typeface="Calibri"/>
                        </a:rPr>
                        <a:t>Scale cooperative to request an audit</a:t>
                      </a:r>
                      <a:endParaRPr lang="en-US" sz="1800" dirty="0">
                        <a:latin typeface="Arial Narrow" pitchFamily="34" charset="0"/>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0,627</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0,000**</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H</a:t>
                      </a:r>
                      <a:r>
                        <a:rPr lang="en-US" sz="1800" baseline="-25000">
                          <a:solidFill>
                            <a:srgbClr val="000000"/>
                          </a:solidFill>
                          <a:latin typeface="Arial Narrow" pitchFamily="34" charset="0"/>
                          <a:ea typeface="Calibri"/>
                          <a:cs typeface="Calibri"/>
                        </a:rPr>
                        <a:t>2</a:t>
                      </a:r>
                      <a:r>
                        <a:rPr lang="en-US" sz="1800">
                          <a:solidFill>
                            <a:srgbClr val="000000"/>
                          </a:solidFill>
                          <a:latin typeface="Arial Narrow" pitchFamily="34" charset="0"/>
                          <a:ea typeface="Calibri"/>
                          <a:cs typeface="Calibri"/>
                        </a:rPr>
                        <a:t> is accepted</a:t>
                      </a:r>
                      <a:endParaRPr lang="en-US" sz="1800">
                        <a:latin typeface="Arial Narrow" pitchFamily="34" charset="0"/>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0769">
                <a:tc>
                  <a:txBody>
                    <a:bodyPr/>
                    <a:lstStyle/>
                    <a:p>
                      <a:pPr algn="just">
                        <a:lnSpc>
                          <a:spcPct val="115000"/>
                        </a:lnSpc>
                        <a:spcAft>
                          <a:spcPts val="0"/>
                        </a:spcAft>
                      </a:pPr>
                      <a:r>
                        <a:rPr lang="en-US" sz="1800" dirty="0">
                          <a:solidFill>
                            <a:srgbClr val="000000"/>
                          </a:solidFill>
                          <a:latin typeface="Arial Narrow" pitchFamily="34" charset="0"/>
                          <a:ea typeface="Calibri"/>
                          <a:cs typeface="Calibri"/>
                        </a:rPr>
                        <a:t>Member to financial performance</a:t>
                      </a:r>
                      <a:endParaRPr lang="en-US" sz="1800" dirty="0">
                        <a:latin typeface="Arial Narrow" pitchFamily="34" charset="0"/>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0,046</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0,501</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H</a:t>
                      </a:r>
                      <a:r>
                        <a:rPr lang="en-US" sz="1800" baseline="-25000">
                          <a:solidFill>
                            <a:srgbClr val="000000"/>
                          </a:solidFill>
                          <a:latin typeface="Arial Narrow" pitchFamily="34" charset="0"/>
                          <a:ea typeface="Calibri"/>
                          <a:cs typeface="Calibri"/>
                        </a:rPr>
                        <a:t>4</a:t>
                      </a:r>
                      <a:r>
                        <a:rPr lang="en-US" sz="1800">
                          <a:solidFill>
                            <a:srgbClr val="000000"/>
                          </a:solidFill>
                          <a:latin typeface="Arial Narrow" pitchFamily="34" charset="0"/>
                          <a:ea typeface="Calibri"/>
                          <a:cs typeface="Calibri"/>
                        </a:rPr>
                        <a:t> rejected</a:t>
                      </a:r>
                      <a:endParaRPr lang="en-US" sz="1800">
                        <a:latin typeface="Arial Narrow" pitchFamily="34" charset="0"/>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0769">
                <a:tc>
                  <a:txBody>
                    <a:bodyPr/>
                    <a:lstStyle/>
                    <a:p>
                      <a:pPr algn="just">
                        <a:lnSpc>
                          <a:spcPct val="115000"/>
                        </a:lnSpc>
                        <a:spcAft>
                          <a:spcPts val="0"/>
                        </a:spcAft>
                      </a:pPr>
                      <a:r>
                        <a:rPr lang="en-US" sz="1800" dirty="0">
                          <a:solidFill>
                            <a:srgbClr val="000000"/>
                          </a:solidFill>
                          <a:latin typeface="Arial Narrow" pitchFamily="34" charset="0"/>
                          <a:ea typeface="Calibri"/>
                          <a:cs typeface="Calibri"/>
                        </a:rPr>
                        <a:t>Total liabilities to financial performance</a:t>
                      </a:r>
                      <a:endParaRPr lang="en-US" sz="1800" dirty="0">
                        <a:latin typeface="Arial Narrow" pitchFamily="34" charset="0"/>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0,235</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0,006*</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H</a:t>
                      </a:r>
                      <a:r>
                        <a:rPr lang="en-US" sz="1800" baseline="-25000">
                          <a:solidFill>
                            <a:srgbClr val="000000"/>
                          </a:solidFill>
                          <a:latin typeface="Arial Narrow" pitchFamily="34" charset="0"/>
                          <a:ea typeface="Calibri"/>
                          <a:cs typeface="Calibri"/>
                        </a:rPr>
                        <a:t>6</a:t>
                      </a:r>
                      <a:r>
                        <a:rPr lang="en-US" sz="1800">
                          <a:solidFill>
                            <a:srgbClr val="000000"/>
                          </a:solidFill>
                          <a:latin typeface="Arial Narrow" pitchFamily="34" charset="0"/>
                          <a:ea typeface="Calibri"/>
                          <a:cs typeface="Calibri"/>
                        </a:rPr>
                        <a:t> is accepted</a:t>
                      </a:r>
                      <a:endParaRPr lang="en-US" sz="1800">
                        <a:latin typeface="Arial Narrow" pitchFamily="34" charset="0"/>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0769">
                <a:tc>
                  <a:txBody>
                    <a:bodyPr/>
                    <a:lstStyle/>
                    <a:p>
                      <a:pPr algn="l">
                        <a:lnSpc>
                          <a:spcPct val="115000"/>
                        </a:lnSpc>
                        <a:spcAft>
                          <a:spcPts val="0"/>
                        </a:spcAft>
                      </a:pPr>
                      <a:r>
                        <a:rPr lang="en-US" sz="1800" dirty="0">
                          <a:solidFill>
                            <a:srgbClr val="000000"/>
                          </a:solidFill>
                          <a:latin typeface="Arial Narrow" pitchFamily="34" charset="0"/>
                          <a:ea typeface="Calibri"/>
                          <a:cs typeface="Calibri"/>
                        </a:rPr>
                        <a:t>Request an audit  to financial performance</a:t>
                      </a:r>
                      <a:endParaRPr lang="en-US" sz="1800" dirty="0">
                        <a:latin typeface="Arial Narrow" pitchFamily="34" charset="0"/>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0,538</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0,000**</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H</a:t>
                      </a:r>
                      <a:r>
                        <a:rPr lang="en-US" sz="1800" baseline="-25000">
                          <a:solidFill>
                            <a:srgbClr val="000000"/>
                          </a:solidFill>
                          <a:latin typeface="Arial Narrow" pitchFamily="34" charset="0"/>
                          <a:ea typeface="Calibri"/>
                          <a:cs typeface="Calibri"/>
                        </a:rPr>
                        <a:t>7</a:t>
                      </a:r>
                      <a:r>
                        <a:rPr lang="en-US" sz="1800">
                          <a:solidFill>
                            <a:srgbClr val="000000"/>
                          </a:solidFill>
                          <a:latin typeface="Arial Narrow" pitchFamily="34" charset="0"/>
                          <a:ea typeface="Calibri"/>
                          <a:cs typeface="Calibri"/>
                        </a:rPr>
                        <a:t> is accepted</a:t>
                      </a:r>
                      <a:endParaRPr lang="en-US" sz="1800">
                        <a:latin typeface="Arial Narrow" pitchFamily="34" charset="0"/>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21536">
                <a:tc>
                  <a:txBody>
                    <a:bodyPr/>
                    <a:lstStyle/>
                    <a:p>
                      <a:pPr algn="l">
                        <a:lnSpc>
                          <a:spcPct val="115000"/>
                        </a:lnSpc>
                        <a:spcAft>
                          <a:spcPts val="0"/>
                        </a:spcAft>
                      </a:pPr>
                      <a:r>
                        <a:rPr lang="en-US" sz="1800" dirty="0">
                          <a:solidFill>
                            <a:srgbClr val="000000"/>
                          </a:solidFill>
                          <a:latin typeface="Arial Narrow" pitchFamily="34" charset="0"/>
                          <a:ea typeface="Calibri"/>
                          <a:cs typeface="Calibri"/>
                        </a:rPr>
                        <a:t>Member to request an audit to financial performance</a:t>
                      </a:r>
                      <a:endParaRPr lang="en-US" sz="1800" dirty="0">
                        <a:latin typeface="Arial Narrow" pitchFamily="34" charset="0"/>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0,046</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0,162 x 0,538 = 0,087</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a:solidFill>
                            <a:srgbClr val="000000"/>
                          </a:solidFill>
                          <a:latin typeface="Arial Narrow" pitchFamily="34" charset="0"/>
                          <a:ea typeface="Calibri"/>
                          <a:cs typeface="Calibri"/>
                        </a:rPr>
                        <a:t>-</a:t>
                      </a:r>
                      <a:endParaRPr lang="en-US" sz="180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800" dirty="0">
                          <a:solidFill>
                            <a:srgbClr val="000000"/>
                          </a:solidFill>
                          <a:latin typeface="Arial Narrow" pitchFamily="34" charset="0"/>
                          <a:ea typeface="Calibri"/>
                          <a:cs typeface="Calibri"/>
                        </a:rPr>
                        <a:t>H</a:t>
                      </a:r>
                      <a:r>
                        <a:rPr lang="en-US" sz="1800" baseline="-25000" dirty="0">
                          <a:solidFill>
                            <a:srgbClr val="000000"/>
                          </a:solidFill>
                          <a:latin typeface="Arial Narrow" pitchFamily="34" charset="0"/>
                          <a:ea typeface="Calibri"/>
                          <a:cs typeface="Calibri"/>
                        </a:rPr>
                        <a:t>8</a:t>
                      </a:r>
                      <a:r>
                        <a:rPr lang="en-US" sz="1800" dirty="0">
                          <a:solidFill>
                            <a:srgbClr val="000000"/>
                          </a:solidFill>
                          <a:latin typeface="Arial Narrow" pitchFamily="34" charset="0"/>
                          <a:ea typeface="Calibri"/>
                          <a:cs typeface="Calibri"/>
                        </a:rPr>
                        <a:t> rejected</a:t>
                      </a:r>
                      <a:endParaRPr lang="en-US" sz="1800" dirty="0">
                        <a:latin typeface="Arial Narrow" pitchFamily="34" charset="0"/>
                        <a:ea typeface="Calibri"/>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4389" name="Title 1"/>
          <p:cNvSpPr txBox="1">
            <a:spLocks/>
          </p:cNvSpPr>
          <p:nvPr/>
        </p:nvSpPr>
        <p:spPr bwMode="auto">
          <a:xfrm>
            <a:off x="485775" y="5086350"/>
            <a:ext cx="3443288" cy="571500"/>
          </a:xfrm>
          <a:prstGeom prst="rect">
            <a:avLst/>
          </a:prstGeom>
          <a:noFill/>
          <a:ln w="9525">
            <a:noFill/>
            <a:miter lim="800000"/>
            <a:headEnd/>
            <a:tailEnd/>
          </a:ln>
        </p:spPr>
        <p:txBody>
          <a:bodyPr anchor="b"/>
          <a:lstStyle/>
          <a:p>
            <a:r>
              <a:rPr lang="en-US" sz="1400">
                <a:latin typeface="Verdana" pitchFamily="34" charset="0"/>
              </a:rPr>
              <a:t>* significant at the </a:t>
            </a:r>
            <a:r>
              <a:rPr lang="en-US" sz="1400">
                <a:latin typeface="Verdana" pitchFamily="34" charset="0"/>
                <a:sym typeface="Symbol" pitchFamily="18" charset="2"/>
              </a:rPr>
              <a:t></a:t>
            </a:r>
            <a:r>
              <a:rPr lang="en-US" sz="1400">
                <a:latin typeface="Verdana" pitchFamily="34" charset="0"/>
              </a:rPr>
              <a:t> = 5% level</a:t>
            </a:r>
          </a:p>
          <a:p>
            <a:r>
              <a:rPr lang="en-US" sz="1400">
                <a:latin typeface="Verdana" pitchFamily="34" charset="0"/>
              </a:rPr>
              <a:t>** significant at the </a:t>
            </a:r>
            <a:r>
              <a:rPr lang="en-US" sz="1400">
                <a:latin typeface="Verdana" pitchFamily="34" charset="0"/>
                <a:sym typeface="Symbol" pitchFamily="18" charset="2"/>
              </a:rPr>
              <a:t></a:t>
            </a:r>
            <a:r>
              <a:rPr lang="en-US" sz="1400">
                <a:latin typeface="Verdana" pitchFamily="34" charset="0"/>
              </a:rPr>
              <a:t> = 1% level </a:t>
            </a:r>
          </a:p>
        </p:txBody>
      </p:sp>
    </p:spTree>
  </p:cSld>
  <p:clrMapOvr>
    <a:masterClrMapping/>
  </p:clrMapOvr>
  <p:transition>
    <p:strips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txBox="1">
            <a:spLocks/>
          </p:cNvSpPr>
          <p:nvPr/>
        </p:nvSpPr>
        <p:spPr bwMode="auto">
          <a:xfrm>
            <a:off x="2928927" y="857232"/>
            <a:ext cx="4214842" cy="571500"/>
          </a:xfrm>
          <a:prstGeom prst="rect">
            <a:avLst/>
          </a:prstGeom>
          <a:noFill/>
          <a:ln w="9525">
            <a:noFill/>
            <a:miter lim="800000"/>
            <a:headEnd/>
            <a:tailEnd/>
          </a:ln>
        </p:spPr>
        <p:txBody>
          <a:bodyPr anchor="b"/>
          <a:lstStyle/>
          <a:p>
            <a:r>
              <a:rPr lang="en-US" sz="2400" dirty="0" smtClean="0">
                <a:latin typeface="Arial Black" pitchFamily="34" charset="0"/>
              </a:rPr>
              <a:t>Part Analysis Results</a:t>
            </a:r>
            <a:endParaRPr lang="en-US" sz="2400" b="1" dirty="0">
              <a:latin typeface="Arial Black" pitchFamily="34" charset="0"/>
            </a:endParaRPr>
          </a:p>
        </p:txBody>
      </p:sp>
      <p:sp>
        <p:nvSpPr>
          <p:cNvPr id="21507" name="Rectangle 3"/>
          <p:cNvSpPr>
            <a:spLocks noChangeArrowheads="1"/>
          </p:cNvSpPr>
          <p:nvPr/>
        </p:nvSpPr>
        <p:spPr bwMode="auto">
          <a:xfrm>
            <a:off x="996933" y="1476025"/>
            <a:ext cx="1420029" cy="655742"/>
          </a:xfrm>
          <a:prstGeom prst="roundRect">
            <a:avLst/>
          </a:prstGeom>
          <a:solidFill>
            <a:schemeClr val="accent6">
              <a:lumMod val="40000"/>
              <a:lumOff val="60000"/>
            </a:schemeClr>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a:lstStyle/>
          <a:p>
            <a:pPr algn="ctr">
              <a:defRPr/>
            </a:pPr>
            <a:endParaRPr lang="en-US" sz="1200" dirty="0">
              <a:latin typeface="Arial" pitchFamily="34" charset="0"/>
            </a:endParaRPr>
          </a:p>
          <a:p>
            <a:pPr algn="ctr">
              <a:defRPr/>
            </a:pPr>
            <a:r>
              <a:rPr lang="en-US" dirty="0">
                <a:latin typeface="Arial" pitchFamily="34" charset="0"/>
              </a:rPr>
              <a:t>Members</a:t>
            </a:r>
          </a:p>
          <a:p>
            <a:pPr>
              <a:defRPr/>
            </a:pPr>
            <a:endParaRPr lang="en-US" sz="4400" dirty="0">
              <a:latin typeface="Arial" pitchFamily="34" charset="0"/>
            </a:endParaRPr>
          </a:p>
        </p:txBody>
      </p:sp>
      <p:sp>
        <p:nvSpPr>
          <p:cNvPr id="21508" name="Rectangle 4"/>
          <p:cNvSpPr>
            <a:spLocks noChangeArrowheads="1"/>
          </p:cNvSpPr>
          <p:nvPr/>
        </p:nvSpPr>
        <p:spPr bwMode="auto">
          <a:xfrm>
            <a:off x="3891607" y="2699235"/>
            <a:ext cx="1420029" cy="945781"/>
          </a:xfrm>
          <a:prstGeom prst="roundRect">
            <a:avLst/>
          </a:prstGeom>
          <a:solidFill>
            <a:schemeClr val="accent2">
              <a:lumMod val="40000"/>
              <a:lumOff val="60000"/>
            </a:schemeClr>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a:lstStyle/>
          <a:p>
            <a:pPr algn="ctr">
              <a:defRPr/>
            </a:pPr>
            <a:r>
              <a:rPr lang="en-US" sz="1600" dirty="0" smtClean="0">
                <a:latin typeface="Arial" pitchFamily="34" charset="0"/>
              </a:rPr>
              <a:t>Audit Request </a:t>
            </a:r>
            <a:endParaRPr lang="en-US" sz="4000" dirty="0">
              <a:latin typeface="Arial" pitchFamily="34" charset="0"/>
            </a:endParaRPr>
          </a:p>
        </p:txBody>
      </p:sp>
      <p:sp>
        <p:nvSpPr>
          <p:cNvPr id="21509" name="Rectangle 5"/>
          <p:cNvSpPr>
            <a:spLocks noChangeArrowheads="1"/>
          </p:cNvSpPr>
          <p:nvPr/>
        </p:nvSpPr>
        <p:spPr bwMode="auto">
          <a:xfrm>
            <a:off x="928662" y="4212485"/>
            <a:ext cx="1420029" cy="756625"/>
          </a:xfrm>
          <a:prstGeom prst="roundRect">
            <a:avLst/>
          </a:prstGeom>
          <a:solidFill>
            <a:schemeClr val="accent1">
              <a:lumMod val="40000"/>
              <a:lumOff val="60000"/>
            </a:schemeClr>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a:lstStyle/>
          <a:p>
            <a:pPr algn="ctr">
              <a:defRPr/>
            </a:pPr>
            <a:r>
              <a:rPr lang="en-US" sz="2000" dirty="0">
                <a:latin typeface="Arial" pitchFamily="34" charset="0"/>
              </a:rPr>
              <a:t>Total </a:t>
            </a:r>
          </a:p>
          <a:p>
            <a:pPr algn="ctr">
              <a:defRPr/>
            </a:pPr>
            <a:r>
              <a:rPr lang="en-US" sz="2000" dirty="0">
                <a:latin typeface="Arial" pitchFamily="34" charset="0"/>
              </a:rPr>
              <a:t>Liabilities</a:t>
            </a:r>
            <a:endParaRPr lang="en-US" sz="4800" dirty="0">
              <a:latin typeface="Arial" pitchFamily="34" charset="0"/>
            </a:endParaRPr>
          </a:p>
        </p:txBody>
      </p:sp>
      <p:sp>
        <p:nvSpPr>
          <p:cNvPr id="21510" name="Rectangle 6"/>
          <p:cNvSpPr>
            <a:spLocks noChangeArrowheads="1"/>
          </p:cNvSpPr>
          <p:nvPr/>
        </p:nvSpPr>
        <p:spPr bwMode="auto">
          <a:xfrm>
            <a:off x="6811768" y="2513232"/>
            <a:ext cx="1332132" cy="832287"/>
          </a:xfrm>
          <a:prstGeom prst="roundRect">
            <a:avLst/>
          </a:prstGeom>
          <a:solidFill>
            <a:schemeClr val="accent3">
              <a:lumMod val="40000"/>
              <a:lumOff val="60000"/>
            </a:schemeClr>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a:lstStyle/>
          <a:p>
            <a:pPr algn="ctr">
              <a:defRPr/>
            </a:pPr>
            <a:endParaRPr lang="en-US" sz="1050" dirty="0">
              <a:latin typeface="Arial" pitchFamily="34" charset="0"/>
            </a:endParaRPr>
          </a:p>
          <a:p>
            <a:pPr algn="ctr">
              <a:defRPr/>
            </a:pPr>
            <a:r>
              <a:rPr lang="en-US" sz="1400" dirty="0">
                <a:latin typeface="Arial" pitchFamily="34" charset="0"/>
              </a:rPr>
              <a:t>Financial performance </a:t>
            </a:r>
            <a:endParaRPr lang="en-US" sz="4000" dirty="0">
              <a:latin typeface="Arial" pitchFamily="34" charset="0"/>
            </a:endParaRPr>
          </a:p>
        </p:txBody>
      </p:sp>
      <p:sp>
        <p:nvSpPr>
          <p:cNvPr id="21511" name="Rectangle 7"/>
          <p:cNvSpPr>
            <a:spLocks noChangeArrowheads="1"/>
          </p:cNvSpPr>
          <p:nvPr/>
        </p:nvSpPr>
        <p:spPr bwMode="auto">
          <a:xfrm>
            <a:off x="940496" y="2825339"/>
            <a:ext cx="1420029" cy="655742"/>
          </a:xfrm>
          <a:prstGeom prst="roundRect">
            <a:avLst/>
          </a:prstGeom>
          <a:solidFill>
            <a:schemeClr val="accent4">
              <a:lumMod val="40000"/>
              <a:lumOff val="60000"/>
            </a:schemeClr>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a:lstStyle/>
          <a:p>
            <a:pPr algn="ctr">
              <a:defRPr/>
            </a:pPr>
            <a:r>
              <a:rPr lang="en-US" sz="1600" dirty="0">
                <a:latin typeface="Arial" pitchFamily="34" charset="0"/>
              </a:rPr>
              <a:t>Scale Cooperative</a:t>
            </a:r>
            <a:endParaRPr lang="en-US" sz="1600" dirty="0">
              <a:latin typeface="Times New Roman" pitchFamily="18" charset="0"/>
            </a:endParaRPr>
          </a:p>
          <a:p>
            <a:pPr>
              <a:defRPr/>
            </a:pPr>
            <a:endParaRPr lang="en-US" sz="4000" dirty="0">
              <a:latin typeface="Arial" pitchFamily="34" charset="0"/>
            </a:endParaRPr>
          </a:p>
        </p:txBody>
      </p:sp>
      <p:sp>
        <p:nvSpPr>
          <p:cNvPr id="15378" name="Line 8"/>
          <p:cNvSpPr>
            <a:spLocks noChangeShapeType="1"/>
          </p:cNvSpPr>
          <p:nvPr/>
        </p:nvSpPr>
        <p:spPr bwMode="auto">
          <a:xfrm>
            <a:off x="2416175" y="1690688"/>
            <a:ext cx="1474788" cy="1135062"/>
          </a:xfrm>
          <a:prstGeom prst="line">
            <a:avLst/>
          </a:prstGeom>
          <a:noFill/>
          <a:ln w="9525">
            <a:solidFill>
              <a:srgbClr val="000000"/>
            </a:solidFill>
            <a:round/>
            <a:headEnd/>
            <a:tailEnd type="triangle" w="med" len="med"/>
          </a:ln>
        </p:spPr>
        <p:txBody>
          <a:bodyPr/>
          <a:lstStyle/>
          <a:p>
            <a:endParaRPr lang="en-US"/>
          </a:p>
        </p:txBody>
      </p:sp>
      <p:sp>
        <p:nvSpPr>
          <p:cNvPr id="15379" name="Line 9"/>
          <p:cNvSpPr>
            <a:spLocks noChangeShapeType="1"/>
          </p:cNvSpPr>
          <p:nvPr/>
        </p:nvSpPr>
        <p:spPr bwMode="auto">
          <a:xfrm>
            <a:off x="2360613" y="3155950"/>
            <a:ext cx="1530350" cy="0"/>
          </a:xfrm>
          <a:prstGeom prst="line">
            <a:avLst/>
          </a:prstGeom>
          <a:noFill/>
          <a:ln w="9525">
            <a:solidFill>
              <a:srgbClr val="000000"/>
            </a:solidFill>
            <a:round/>
            <a:headEnd/>
            <a:tailEnd type="triangle" w="med" len="med"/>
          </a:ln>
        </p:spPr>
        <p:txBody>
          <a:bodyPr/>
          <a:lstStyle/>
          <a:p>
            <a:endParaRPr lang="en-US"/>
          </a:p>
        </p:txBody>
      </p:sp>
      <p:sp>
        <p:nvSpPr>
          <p:cNvPr id="15380" name="Line 10"/>
          <p:cNvSpPr>
            <a:spLocks noChangeShapeType="1"/>
          </p:cNvSpPr>
          <p:nvPr/>
        </p:nvSpPr>
        <p:spPr bwMode="auto">
          <a:xfrm>
            <a:off x="5311775" y="3078163"/>
            <a:ext cx="1528763" cy="0"/>
          </a:xfrm>
          <a:prstGeom prst="line">
            <a:avLst/>
          </a:prstGeom>
          <a:noFill/>
          <a:ln w="12700">
            <a:solidFill>
              <a:srgbClr val="000000"/>
            </a:solidFill>
            <a:round/>
            <a:headEnd/>
            <a:tailEnd type="triangle" w="med" len="med"/>
          </a:ln>
        </p:spPr>
        <p:txBody>
          <a:bodyPr/>
          <a:lstStyle/>
          <a:p>
            <a:endParaRPr lang="en-US"/>
          </a:p>
        </p:txBody>
      </p:sp>
      <p:cxnSp>
        <p:nvCxnSpPr>
          <p:cNvPr id="15381" name="AutoShape 11"/>
          <p:cNvCxnSpPr>
            <a:cxnSpLocks noChangeShapeType="1"/>
          </p:cNvCxnSpPr>
          <p:nvPr/>
        </p:nvCxnSpPr>
        <p:spPr bwMode="auto">
          <a:xfrm flipV="1">
            <a:off x="2347913" y="3241675"/>
            <a:ext cx="4492625" cy="1349375"/>
          </a:xfrm>
          <a:prstGeom prst="straightConnector1">
            <a:avLst/>
          </a:prstGeom>
          <a:noFill/>
          <a:ln w="9525">
            <a:solidFill>
              <a:srgbClr val="000000"/>
            </a:solidFill>
            <a:round/>
            <a:headEnd/>
            <a:tailEnd type="triangle" w="med" len="med"/>
          </a:ln>
        </p:spPr>
      </p:cxnSp>
      <p:sp>
        <p:nvSpPr>
          <p:cNvPr id="15382" name="Text Box 12"/>
          <p:cNvSpPr txBox="1">
            <a:spLocks noChangeArrowheads="1"/>
          </p:cNvSpPr>
          <p:nvPr/>
        </p:nvSpPr>
        <p:spPr bwMode="auto">
          <a:xfrm>
            <a:off x="2667000" y="1928813"/>
            <a:ext cx="819150" cy="514350"/>
          </a:xfrm>
          <a:prstGeom prst="rect">
            <a:avLst/>
          </a:prstGeom>
          <a:noFill/>
          <a:ln w="9525">
            <a:noFill/>
            <a:miter lim="800000"/>
            <a:headEnd/>
            <a:tailEnd/>
          </a:ln>
        </p:spPr>
        <p:txBody>
          <a:bodyPr lIns="0" tIns="0" rIns="0" bIns="0"/>
          <a:lstStyle/>
          <a:p>
            <a:pPr algn="ctr"/>
            <a:r>
              <a:rPr lang="en-US" sz="1400"/>
              <a:t>0,162</a:t>
            </a:r>
          </a:p>
          <a:p>
            <a:pPr algn="ctr"/>
            <a:r>
              <a:rPr lang="en-US" sz="1400"/>
              <a:t>(0,022) </a:t>
            </a:r>
          </a:p>
          <a:p>
            <a:pPr algn="ctr"/>
            <a:r>
              <a:rPr lang="en-US" sz="1400"/>
              <a:t> </a:t>
            </a:r>
            <a:endParaRPr lang="en-US" sz="3600"/>
          </a:p>
        </p:txBody>
      </p:sp>
      <p:sp>
        <p:nvSpPr>
          <p:cNvPr id="15383" name="Line 13"/>
          <p:cNvSpPr>
            <a:spLocks noChangeShapeType="1"/>
          </p:cNvSpPr>
          <p:nvPr/>
        </p:nvSpPr>
        <p:spPr bwMode="auto">
          <a:xfrm flipV="1">
            <a:off x="4681538" y="3648075"/>
            <a:ext cx="0" cy="946150"/>
          </a:xfrm>
          <a:prstGeom prst="line">
            <a:avLst/>
          </a:prstGeom>
          <a:noFill/>
          <a:ln w="9525">
            <a:solidFill>
              <a:srgbClr val="000000"/>
            </a:solidFill>
            <a:round/>
            <a:headEnd/>
            <a:tailEnd type="triangle" w="med" len="med"/>
          </a:ln>
        </p:spPr>
        <p:txBody>
          <a:bodyPr/>
          <a:lstStyle/>
          <a:p>
            <a:endParaRPr lang="en-US"/>
          </a:p>
        </p:txBody>
      </p:sp>
      <p:sp>
        <p:nvSpPr>
          <p:cNvPr id="15384" name="Text Box 14"/>
          <p:cNvSpPr txBox="1">
            <a:spLocks noChangeArrowheads="1"/>
          </p:cNvSpPr>
          <p:nvPr/>
        </p:nvSpPr>
        <p:spPr bwMode="auto">
          <a:xfrm>
            <a:off x="6881813" y="1428750"/>
            <a:ext cx="788987" cy="514350"/>
          </a:xfrm>
          <a:prstGeom prst="rect">
            <a:avLst/>
          </a:prstGeom>
          <a:solidFill>
            <a:srgbClr val="FFFFFF"/>
          </a:solidFill>
          <a:ln w="9525">
            <a:solidFill>
              <a:srgbClr val="000000"/>
            </a:solidFill>
            <a:miter lim="800000"/>
            <a:headEnd/>
            <a:tailEnd/>
          </a:ln>
        </p:spPr>
        <p:txBody>
          <a:bodyPr lIns="18000" rIns="18000"/>
          <a:lstStyle/>
          <a:p>
            <a:pPr algn="ctr">
              <a:spcAft>
                <a:spcPts val="1000"/>
              </a:spcAft>
            </a:pPr>
            <a:endParaRPr lang="en-US" sz="100">
              <a:latin typeface="Arial Narrow" pitchFamily="34" charset="0"/>
            </a:endParaRPr>
          </a:p>
          <a:p>
            <a:pPr algn="ctr">
              <a:spcAft>
                <a:spcPts val="1000"/>
              </a:spcAft>
            </a:pPr>
            <a:r>
              <a:rPr lang="en-US" sz="1200">
                <a:latin typeface="Arial Narrow" pitchFamily="34" charset="0"/>
              </a:rPr>
              <a:t>Є</a:t>
            </a:r>
            <a:r>
              <a:rPr lang="en-US" sz="1200" baseline="-25000">
                <a:latin typeface="Arial Narrow" pitchFamily="34" charset="0"/>
              </a:rPr>
              <a:t>2 </a:t>
            </a:r>
            <a:r>
              <a:rPr lang="en-US" sz="1200">
                <a:latin typeface="Arial Narrow" pitchFamily="34" charset="0"/>
              </a:rPr>
              <a:t>= 0,688</a:t>
            </a:r>
            <a:endParaRPr lang="en-US" sz="2800"/>
          </a:p>
        </p:txBody>
      </p:sp>
      <p:sp>
        <p:nvSpPr>
          <p:cNvPr id="15385" name="Line 15"/>
          <p:cNvSpPr>
            <a:spLocks noChangeShapeType="1"/>
          </p:cNvSpPr>
          <p:nvPr/>
        </p:nvSpPr>
        <p:spPr bwMode="auto">
          <a:xfrm>
            <a:off x="7304088" y="1936750"/>
            <a:ext cx="0" cy="576263"/>
          </a:xfrm>
          <a:prstGeom prst="line">
            <a:avLst/>
          </a:prstGeom>
          <a:noFill/>
          <a:ln w="9525">
            <a:solidFill>
              <a:srgbClr val="000000"/>
            </a:solidFill>
            <a:round/>
            <a:headEnd/>
            <a:tailEnd type="triangle" w="med" len="med"/>
          </a:ln>
        </p:spPr>
        <p:txBody>
          <a:bodyPr/>
          <a:lstStyle/>
          <a:p>
            <a:endParaRPr lang="en-US"/>
          </a:p>
        </p:txBody>
      </p:sp>
      <p:sp>
        <p:nvSpPr>
          <p:cNvPr id="15386" name="Text Box 16"/>
          <p:cNvSpPr txBox="1">
            <a:spLocks noChangeArrowheads="1"/>
          </p:cNvSpPr>
          <p:nvPr/>
        </p:nvSpPr>
        <p:spPr bwMode="auto">
          <a:xfrm>
            <a:off x="2619375" y="2925763"/>
            <a:ext cx="819150" cy="514350"/>
          </a:xfrm>
          <a:prstGeom prst="rect">
            <a:avLst/>
          </a:prstGeom>
          <a:noFill/>
          <a:ln w="9525">
            <a:noFill/>
            <a:miter lim="800000"/>
            <a:headEnd/>
            <a:tailEnd/>
          </a:ln>
        </p:spPr>
        <p:txBody>
          <a:bodyPr lIns="0" tIns="0" rIns="0" bIns="0"/>
          <a:lstStyle/>
          <a:p>
            <a:pPr algn="ctr"/>
            <a:r>
              <a:rPr lang="en-US" sz="1600"/>
              <a:t>0,627</a:t>
            </a:r>
          </a:p>
          <a:p>
            <a:pPr algn="ctr"/>
            <a:r>
              <a:rPr lang="en-US" sz="1600"/>
              <a:t>(0,000) </a:t>
            </a:r>
          </a:p>
          <a:p>
            <a:pPr algn="ctr"/>
            <a:r>
              <a:rPr lang="en-US" sz="1600"/>
              <a:t> </a:t>
            </a:r>
            <a:endParaRPr lang="en-US" sz="4000"/>
          </a:p>
        </p:txBody>
      </p:sp>
      <p:sp>
        <p:nvSpPr>
          <p:cNvPr id="15387" name="Text Box 17"/>
          <p:cNvSpPr txBox="1">
            <a:spLocks noChangeArrowheads="1"/>
          </p:cNvSpPr>
          <p:nvPr/>
        </p:nvSpPr>
        <p:spPr bwMode="auto">
          <a:xfrm>
            <a:off x="2786063" y="4078288"/>
            <a:ext cx="993775" cy="514350"/>
          </a:xfrm>
          <a:prstGeom prst="rect">
            <a:avLst/>
          </a:prstGeom>
          <a:noFill/>
          <a:ln w="9525">
            <a:noFill/>
            <a:miter lim="800000"/>
            <a:headEnd/>
            <a:tailEnd/>
          </a:ln>
        </p:spPr>
        <p:txBody>
          <a:bodyPr lIns="0" tIns="0" rIns="0" bIns="0"/>
          <a:lstStyle/>
          <a:p>
            <a:pPr algn="ctr"/>
            <a:r>
              <a:rPr lang="en-US" sz="1600"/>
              <a:t>0,235</a:t>
            </a:r>
          </a:p>
          <a:p>
            <a:pPr algn="ctr"/>
            <a:r>
              <a:rPr lang="en-US" sz="1600"/>
              <a:t>(0,006) </a:t>
            </a:r>
          </a:p>
          <a:p>
            <a:pPr algn="ctr"/>
            <a:r>
              <a:rPr lang="en-US" sz="1600"/>
              <a:t> </a:t>
            </a:r>
            <a:endParaRPr lang="en-US" sz="4000"/>
          </a:p>
        </p:txBody>
      </p:sp>
      <p:sp>
        <p:nvSpPr>
          <p:cNvPr id="15388" name="Text Box 18"/>
          <p:cNvSpPr txBox="1">
            <a:spLocks noChangeArrowheads="1"/>
          </p:cNvSpPr>
          <p:nvPr/>
        </p:nvSpPr>
        <p:spPr bwMode="auto">
          <a:xfrm>
            <a:off x="5516563" y="2854325"/>
            <a:ext cx="819150" cy="512763"/>
          </a:xfrm>
          <a:prstGeom prst="rect">
            <a:avLst/>
          </a:prstGeom>
          <a:noFill/>
          <a:ln w="9525">
            <a:noFill/>
            <a:miter lim="800000"/>
            <a:headEnd/>
            <a:tailEnd/>
          </a:ln>
        </p:spPr>
        <p:txBody>
          <a:bodyPr lIns="0" tIns="0" rIns="0" bIns="0"/>
          <a:lstStyle/>
          <a:p>
            <a:pPr algn="ctr"/>
            <a:r>
              <a:rPr lang="en-US" sz="1400"/>
              <a:t>0,538</a:t>
            </a:r>
          </a:p>
          <a:p>
            <a:pPr algn="ctr"/>
            <a:r>
              <a:rPr lang="en-US" sz="1400"/>
              <a:t>(0,000) </a:t>
            </a:r>
          </a:p>
          <a:p>
            <a:pPr algn="ctr"/>
            <a:r>
              <a:rPr lang="en-US" sz="1400"/>
              <a:t> </a:t>
            </a:r>
            <a:endParaRPr lang="en-US" sz="3600"/>
          </a:p>
        </p:txBody>
      </p:sp>
      <p:sp>
        <p:nvSpPr>
          <p:cNvPr id="15389" name="Text Box 19"/>
          <p:cNvSpPr txBox="1">
            <a:spLocks noChangeArrowheads="1"/>
          </p:cNvSpPr>
          <p:nvPr/>
        </p:nvSpPr>
        <p:spPr bwMode="auto">
          <a:xfrm>
            <a:off x="4214813" y="4486275"/>
            <a:ext cx="876300" cy="514350"/>
          </a:xfrm>
          <a:prstGeom prst="rect">
            <a:avLst/>
          </a:prstGeom>
          <a:solidFill>
            <a:srgbClr val="FFFFFF"/>
          </a:solidFill>
          <a:ln w="9525">
            <a:solidFill>
              <a:srgbClr val="000000"/>
            </a:solidFill>
            <a:miter lim="800000"/>
            <a:headEnd/>
            <a:tailEnd/>
          </a:ln>
        </p:spPr>
        <p:txBody>
          <a:bodyPr lIns="18000" rIns="18000"/>
          <a:lstStyle/>
          <a:p>
            <a:pPr algn="ctr">
              <a:spcAft>
                <a:spcPts val="1000"/>
              </a:spcAft>
            </a:pPr>
            <a:endParaRPr lang="en-US" sz="100">
              <a:latin typeface="Arial Narrow" pitchFamily="34" charset="0"/>
            </a:endParaRPr>
          </a:p>
          <a:p>
            <a:pPr algn="ctr">
              <a:spcAft>
                <a:spcPts val="1000"/>
              </a:spcAft>
            </a:pPr>
            <a:r>
              <a:rPr lang="en-US" sz="1400">
                <a:latin typeface="Arial Narrow" pitchFamily="34" charset="0"/>
              </a:rPr>
              <a:t>Є</a:t>
            </a:r>
            <a:r>
              <a:rPr lang="en-US" sz="1400" baseline="-25000">
                <a:latin typeface="Arial Narrow" pitchFamily="34" charset="0"/>
              </a:rPr>
              <a:t>1 </a:t>
            </a:r>
            <a:r>
              <a:rPr lang="en-US" sz="1400">
                <a:latin typeface="Arial Narrow" pitchFamily="34" charset="0"/>
              </a:rPr>
              <a:t>= 0,716</a:t>
            </a:r>
            <a:endParaRPr lang="en-US" sz="3200"/>
          </a:p>
        </p:txBody>
      </p:sp>
      <p:sp>
        <p:nvSpPr>
          <p:cNvPr id="20" name="Text Box 19"/>
          <p:cNvSpPr txBox="1">
            <a:spLocks noChangeArrowheads="1"/>
          </p:cNvSpPr>
          <p:nvPr/>
        </p:nvSpPr>
        <p:spPr bwMode="auto">
          <a:xfrm>
            <a:off x="4500562" y="1785926"/>
            <a:ext cx="642937" cy="381000"/>
          </a:xfrm>
          <a:prstGeom prst="rect">
            <a:avLst/>
          </a:prstGeom>
          <a:noFill/>
          <a:ln w="9525">
            <a:noFill/>
            <a:miter lim="800000"/>
            <a:headEnd/>
            <a:tailEnd/>
          </a:ln>
        </p:spPr>
        <p:txBody>
          <a:bodyPr/>
          <a:lstStyle/>
          <a:p>
            <a:pPr>
              <a:defRPr/>
            </a:pPr>
            <a:r>
              <a:rPr lang="id-ID" sz="1050" dirty="0"/>
              <a:t>0,</a:t>
            </a:r>
            <a:r>
              <a:rPr lang="en-US" sz="1050" dirty="0"/>
              <a:t>046</a:t>
            </a:r>
          </a:p>
          <a:p>
            <a:pPr>
              <a:defRPr/>
            </a:pPr>
            <a:r>
              <a:rPr lang="en-US" sz="1050" dirty="0"/>
              <a:t>(0,501) </a:t>
            </a:r>
          </a:p>
        </p:txBody>
      </p:sp>
      <p:cxnSp>
        <p:nvCxnSpPr>
          <p:cNvPr id="21" name="AutoShape 11"/>
          <p:cNvCxnSpPr>
            <a:cxnSpLocks noChangeShapeType="1"/>
          </p:cNvCxnSpPr>
          <p:nvPr/>
        </p:nvCxnSpPr>
        <p:spPr bwMode="auto">
          <a:xfrm>
            <a:off x="2357422" y="1714488"/>
            <a:ext cx="4429156" cy="1071570"/>
          </a:xfrm>
          <a:prstGeom prst="straightConnector1">
            <a:avLst/>
          </a:prstGeom>
          <a:noFill/>
          <a:ln w="9525">
            <a:solidFill>
              <a:srgbClr val="000000"/>
            </a:solidFill>
            <a:round/>
            <a:headEnd/>
            <a:tailEnd type="triangle" w="med" len="med"/>
          </a:ln>
        </p:spPr>
      </p:cxnSp>
      <p:sp>
        <p:nvSpPr>
          <p:cNvPr id="23" name="Rectangle 22"/>
          <p:cNvSpPr/>
          <p:nvPr/>
        </p:nvSpPr>
        <p:spPr>
          <a:xfrm>
            <a:off x="500034" y="357166"/>
            <a:ext cx="4357718" cy="461665"/>
          </a:xfrm>
          <a:prstGeom prst="rect">
            <a:avLst/>
          </a:prstGeom>
        </p:spPr>
        <p:txBody>
          <a:bodyPr wrap="square">
            <a:spAutoFit/>
          </a:bodyPr>
          <a:lstStyle/>
          <a:p>
            <a:r>
              <a:rPr lang="en-US" sz="2400" dirty="0" smtClean="0">
                <a:latin typeface="Arial Black" pitchFamily="34" charset="0"/>
              </a:rPr>
              <a:t>Analysis Research</a:t>
            </a:r>
            <a:endParaRPr lang="en-US" sz="2400" dirty="0">
              <a:latin typeface="Arial Black" pitchFamily="34" charset="0"/>
            </a:endParaRPr>
          </a:p>
        </p:txBody>
      </p:sp>
    </p:spTree>
  </p:cSld>
  <p:clrMapOvr>
    <a:masterClrMapping/>
  </p:clrMapOvr>
  <p:transition>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txBox="1">
            <a:spLocks/>
          </p:cNvSpPr>
          <p:nvPr/>
        </p:nvSpPr>
        <p:spPr bwMode="auto">
          <a:xfrm>
            <a:off x="1357313" y="285750"/>
            <a:ext cx="6429375" cy="571500"/>
          </a:xfrm>
          <a:prstGeom prst="rect">
            <a:avLst/>
          </a:prstGeom>
          <a:noFill/>
          <a:ln w="9525">
            <a:noFill/>
            <a:miter lim="800000"/>
            <a:headEnd/>
            <a:tailEnd/>
          </a:ln>
        </p:spPr>
        <p:txBody>
          <a:bodyPr anchor="b"/>
          <a:lstStyle/>
          <a:p>
            <a:r>
              <a:rPr lang="en-US" sz="2400" b="1">
                <a:latin typeface="Verdana" pitchFamily="34" charset="0"/>
              </a:rPr>
              <a:t>Final Result of the Analysis Model </a:t>
            </a:r>
          </a:p>
        </p:txBody>
      </p:sp>
      <p:sp>
        <p:nvSpPr>
          <p:cNvPr id="21507" name="Rectangle 3"/>
          <p:cNvSpPr>
            <a:spLocks noChangeArrowheads="1"/>
          </p:cNvSpPr>
          <p:nvPr/>
        </p:nvSpPr>
        <p:spPr bwMode="auto">
          <a:xfrm>
            <a:off x="996933" y="1476025"/>
            <a:ext cx="1420029" cy="655742"/>
          </a:xfrm>
          <a:prstGeom prst="roundRect">
            <a:avLst/>
          </a:prstGeom>
          <a:solidFill>
            <a:schemeClr val="accent6">
              <a:lumMod val="40000"/>
              <a:lumOff val="60000"/>
            </a:schemeClr>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a:lstStyle/>
          <a:p>
            <a:pPr algn="ctr">
              <a:defRPr/>
            </a:pPr>
            <a:endParaRPr lang="en-US" sz="1200" dirty="0">
              <a:latin typeface="Arial" pitchFamily="34" charset="0"/>
            </a:endParaRPr>
          </a:p>
          <a:p>
            <a:pPr algn="ctr">
              <a:defRPr/>
            </a:pPr>
            <a:r>
              <a:rPr lang="en-US" dirty="0">
                <a:latin typeface="Arial" pitchFamily="34" charset="0"/>
              </a:rPr>
              <a:t>Members</a:t>
            </a:r>
          </a:p>
          <a:p>
            <a:pPr>
              <a:defRPr/>
            </a:pPr>
            <a:endParaRPr lang="en-US" sz="4400" dirty="0">
              <a:latin typeface="Arial" pitchFamily="34" charset="0"/>
            </a:endParaRPr>
          </a:p>
        </p:txBody>
      </p:sp>
      <p:sp>
        <p:nvSpPr>
          <p:cNvPr id="21508" name="Rectangle 4"/>
          <p:cNvSpPr>
            <a:spLocks noChangeArrowheads="1"/>
          </p:cNvSpPr>
          <p:nvPr/>
        </p:nvSpPr>
        <p:spPr bwMode="auto">
          <a:xfrm>
            <a:off x="3891607" y="2699235"/>
            <a:ext cx="1420029" cy="945781"/>
          </a:xfrm>
          <a:prstGeom prst="roundRect">
            <a:avLst/>
          </a:prstGeom>
          <a:solidFill>
            <a:schemeClr val="accent2">
              <a:lumMod val="40000"/>
              <a:lumOff val="60000"/>
            </a:schemeClr>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a:lstStyle/>
          <a:p>
            <a:pPr algn="ctr">
              <a:defRPr/>
            </a:pPr>
            <a:endParaRPr lang="en-US" sz="1600" dirty="0">
              <a:latin typeface="Arial" pitchFamily="34" charset="0"/>
            </a:endParaRPr>
          </a:p>
          <a:p>
            <a:pPr algn="ctr">
              <a:defRPr/>
            </a:pPr>
            <a:r>
              <a:rPr lang="en-US" sz="1600" dirty="0">
                <a:latin typeface="Arial" pitchFamily="34" charset="0"/>
              </a:rPr>
              <a:t>Request an Audit</a:t>
            </a:r>
            <a:endParaRPr lang="en-US" sz="4000" dirty="0">
              <a:latin typeface="Arial" pitchFamily="34" charset="0"/>
            </a:endParaRPr>
          </a:p>
        </p:txBody>
      </p:sp>
      <p:sp>
        <p:nvSpPr>
          <p:cNvPr id="21509" name="Rectangle 5"/>
          <p:cNvSpPr>
            <a:spLocks noChangeArrowheads="1"/>
          </p:cNvSpPr>
          <p:nvPr/>
        </p:nvSpPr>
        <p:spPr bwMode="auto">
          <a:xfrm>
            <a:off x="928662" y="4212485"/>
            <a:ext cx="1420029" cy="931027"/>
          </a:xfrm>
          <a:prstGeom prst="roundRect">
            <a:avLst/>
          </a:prstGeom>
          <a:solidFill>
            <a:schemeClr val="accent1">
              <a:lumMod val="40000"/>
              <a:lumOff val="60000"/>
            </a:schemeClr>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a:lstStyle/>
          <a:p>
            <a:pPr algn="ctr">
              <a:defRPr/>
            </a:pPr>
            <a:r>
              <a:rPr lang="en-US" sz="2000" dirty="0">
                <a:latin typeface="Arial" pitchFamily="34" charset="0"/>
              </a:rPr>
              <a:t>Total </a:t>
            </a:r>
          </a:p>
          <a:p>
            <a:pPr algn="ctr">
              <a:defRPr/>
            </a:pPr>
            <a:r>
              <a:rPr lang="en-US" sz="2000" dirty="0">
                <a:latin typeface="Arial" pitchFamily="34" charset="0"/>
              </a:rPr>
              <a:t>Liabilities</a:t>
            </a:r>
            <a:endParaRPr lang="en-US" sz="4800" dirty="0">
              <a:latin typeface="Arial" pitchFamily="34" charset="0"/>
            </a:endParaRPr>
          </a:p>
        </p:txBody>
      </p:sp>
      <p:sp>
        <p:nvSpPr>
          <p:cNvPr id="21510" name="Rectangle 6"/>
          <p:cNvSpPr>
            <a:spLocks noChangeArrowheads="1"/>
          </p:cNvSpPr>
          <p:nvPr/>
        </p:nvSpPr>
        <p:spPr bwMode="auto">
          <a:xfrm>
            <a:off x="6811768" y="2513232"/>
            <a:ext cx="1332132" cy="832287"/>
          </a:xfrm>
          <a:prstGeom prst="roundRect">
            <a:avLst/>
          </a:prstGeom>
          <a:solidFill>
            <a:schemeClr val="accent3">
              <a:lumMod val="40000"/>
              <a:lumOff val="60000"/>
            </a:schemeClr>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a:lstStyle/>
          <a:p>
            <a:pPr algn="ctr">
              <a:defRPr/>
            </a:pPr>
            <a:endParaRPr lang="en-US" sz="1050" dirty="0">
              <a:latin typeface="Arial" pitchFamily="34" charset="0"/>
            </a:endParaRPr>
          </a:p>
          <a:p>
            <a:pPr algn="ctr">
              <a:defRPr/>
            </a:pPr>
            <a:r>
              <a:rPr lang="en-US" sz="1400" dirty="0">
                <a:latin typeface="Arial" pitchFamily="34" charset="0"/>
              </a:rPr>
              <a:t>Financial performance </a:t>
            </a:r>
            <a:endParaRPr lang="en-US" sz="4000" dirty="0">
              <a:latin typeface="Arial" pitchFamily="34" charset="0"/>
            </a:endParaRPr>
          </a:p>
        </p:txBody>
      </p:sp>
      <p:sp>
        <p:nvSpPr>
          <p:cNvPr id="21511" name="Rectangle 7"/>
          <p:cNvSpPr>
            <a:spLocks noChangeArrowheads="1"/>
          </p:cNvSpPr>
          <p:nvPr/>
        </p:nvSpPr>
        <p:spPr bwMode="auto">
          <a:xfrm>
            <a:off x="940496" y="2825339"/>
            <a:ext cx="1420029" cy="655742"/>
          </a:xfrm>
          <a:prstGeom prst="roundRect">
            <a:avLst/>
          </a:prstGeom>
          <a:solidFill>
            <a:schemeClr val="accent4">
              <a:lumMod val="40000"/>
              <a:lumOff val="60000"/>
            </a:schemeClr>
          </a:solidFill>
          <a:ln w="9525">
            <a:noFill/>
            <a:miter lim="800000"/>
            <a:headEnd/>
            <a:tailEnd/>
          </a:ln>
          <a:effectLst/>
          <a:scene3d>
            <a:camera prst="orthographicFront">
              <a:rot lat="0" lon="0" rev="0"/>
            </a:camera>
            <a:lightRig rig="contrasting" dir="t">
              <a:rot lat="0" lon="0" rev="7800000"/>
            </a:lightRig>
          </a:scene3d>
          <a:sp3d>
            <a:bevelT w="139700" h="139700"/>
          </a:sp3d>
        </p:spPr>
        <p:txBody>
          <a:bodyPr/>
          <a:lstStyle/>
          <a:p>
            <a:pPr algn="ctr">
              <a:defRPr/>
            </a:pPr>
            <a:r>
              <a:rPr lang="en-US" sz="1600" dirty="0">
                <a:latin typeface="Arial" pitchFamily="34" charset="0"/>
              </a:rPr>
              <a:t>Scale Cooperative</a:t>
            </a:r>
            <a:endParaRPr lang="en-US" sz="1600" dirty="0">
              <a:latin typeface="Times New Roman" pitchFamily="18" charset="0"/>
            </a:endParaRPr>
          </a:p>
          <a:p>
            <a:pPr>
              <a:defRPr/>
            </a:pPr>
            <a:endParaRPr lang="en-US" sz="4000" dirty="0">
              <a:latin typeface="Arial" pitchFamily="34" charset="0"/>
            </a:endParaRPr>
          </a:p>
        </p:txBody>
      </p:sp>
      <p:sp>
        <p:nvSpPr>
          <p:cNvPr id="15378" name="Line 8"/>
          <p:cNvSpPr>
            <a:spLocks noChangeShapeType="1"/>
          </p:cNvSpPr>
          <p:nvPr/>
        </p:nvSpPr>
        <p:spPr bwMode="auto">
          <a:xfrm>
            <a:off x="2416175" y="1690688"/>
            <a:ext cx="1474788" cy="1135062"/>
          </a:xfrm>
          <a:prstGeom prst="line">
            <a:avLst/>
          </a:prstGeom>
          <a:noFill/>
          <a:ln w="9525">
            <a:solidFill>
              <a:srgbClr val="000000"/>
            </a:solidFill>
            <a:round/>
            <a:headEnd/>
            <a:tailEnd type="triangle" w="med" len="med"/>
          </a:ln>
        </p:spPr>
        <p:txBody>
          <a:bodyPr/>
          <a:lstStyle/>
          <a:p>
            <a:endParaRPr lang="en-US"/>
          </a:p>
        </p:txBody>
      </p:sp>
      <p:sp>
        <p:nvSpPr>
          <p:cNvPr id="15379" name="Line 9"/>
          <p:cNvSpPr>
            <a:spLocks noChangeShapeType="1"/>
          </p:cNvSpPr>
          <p:nvPr/>
        </p:nvSpPr>
        <p:spPr bwMode="auto">
          <a:xfrm>
            <a:off x="2360613" y="3155950"/>
            <a:ext cx="1530350" cy="0"/>
          </a:xfrm>
          <a:prstGeom prst="line">
            <a:avLst/>
          </a:prstGeom>
          <a:noFill/>
          <a:ln w="9525">
            <a:solidFill>
              <a:srgbClr val="000000"/>
            </a:solidFill>
            <a:round/>
            <a:headEnd/>
            <a:tailEnd type="triangle" w="med" len="med"/>
          </a:ln>
        </p:spPr>
        <p:txBody>
          <a:bodyPr/>
          <a:lstStyle/>
          <a:p>
            <a:endParaRPr lang="en-US"/>
          </a:p>
        </p:txBody>
      </p:sp>
      <p:sp>
        <p:nvSpPr>
          <p:cNvPr id="15380" name="Line 10"/>
          <p:cNvSpPr>
            <a:spLocks noChangeShapeType="1"/>
          </p:cNvSpPr>
          <p:nvPr/>
        </p:nvSpPr>
        <p:spPr bwMode="auto">
          <a:xfrm>
            <a:off x="5311775" y="3078163"/>
            <a:ext cx="1528763" cy="0"/>
          </a:xfrm>
          <a:prstGeom prst="line">
            <a:avLst/>
          </a:prstGeom>
          <a:noFill/>
          <a:ln w="12700">
            <a:solidFill>
              <a:srgbClr val="000000"/>
            </a:solidFill>
            <a:round/>
            <a:headEnd/>
            <a:tailEnd type="triangle" w="med" len="med"/>
          </a:ln>
        </p:spPr>
        <p:txBody>
          <a:bodyPr/>
          <a:lstStyle/>
          <a:p>
            <a:endParaRPr lang="en-US"/>
          </a:p>
        </p:txBody>
      </p:sp>
      <p:cxnSp>
        <p:nvCxnSpPr>
          <p:cNvPr id="15381" name="AutoShape 11"/>
          <p:cNvCxnSpPr>
            <a:cxnSpLocks noChangeShapeType="1"/>
          </p:cNvCxnSpPr>
          <p:nvPr/>
        </p:nvCxnSpPr>
        <p:spPr bwMode="auto">
          <a:xfrm flipV="1">
            <a:off x="2347913" y="3241675"/>
            <a:ext cx="4492625" cy="1349375"/>
          </a:xfrm>
          <a:prstGeom prst="straightConnector1">
            <a:avLst/>
          </a:prstGeom>
          <a:noFill/>
          <a:ln w="9525">
            <a:solidFill>
              <a:srgbClr val="000000"/>
            </a:solidFill>
            <a:round/>
            <a:headEnd/>
            <a:tailEnd type="triangle" w="med" len="med"/>
          </a:ln>
        </p:spPr>
      </p:cxnSp>
      <p:sp>
        <p:nvSpPr>
          <p:cNvPr id="15382" name="Text Box 12"/>
          <p:cNvSpPr txBox="1">
            <a:spLocks noChangeArrowheads="1"/>
          </p:cNvSpPr>
          <p:nvPr/>
        </p:nvSpPr>
        <p:spPr bwMode="auto">
          <a:xfrm>
            <a:off x="2667000" y="1928813"/>
            <a:ext cx="819150" cy="514350"/>
          </a:xfrm>
          <a:prstGeom prst="rect">
            <a:avLst/>
          </a:prstGeom>
          <a:noFill/>
          <a:ln w="9525">
            <a:noFill/>
            <a:miter lim="800000"/>
            <a:headEnd/>
            <a:tailEnd/>
          </a:ln>
        </p:spPr>
        <p:txBody>
          <a:bodyPr lIns="0" tIns="0" rIns="0" bIns="0"/>
          <a:lstStyle/>
          <a:p>
            <a:pPr algn="ctr"/>
            <a:r>
              <a:rPr lang="en-US" sz="1400"/>
              <a:t>0,162</a:t>
            </a:r>
          </a:p>
          <a:p>
            <a:pPr algn="ctr"/>
            <a:r>
              <a:rPr lang="en-US" sz="1400"/>
              <a:t>(0,022) </a:t>
            </a:r>
          </a:p>
          <a:p>
            <a:pPr algn="ctr"/>
            <a:r>
              <a:rPr lang="en-US" sz="1400"/>
              <a:t> </a:t>
            </a:r>
            <a:endParaRPr lang="en-US" sz="3600"/>
          </a:p>
        </p:txBody>
      </p:sp>
      <p:sp>
        <p:nvSpPr>
          <p:cNvPr id="15383" name="Line 13"/>
          <p:cNvSpPr>
            <a:spLocks noChangeShapeType="1"/>
          </p:cNvSpPr>
          <p:nvPr/>
        </p:nvSpPr>
        <p:spPr bwMode="auto">
          <a:xfrm flipV="1">
            <a:off x="4681538" y="3648075"/>
            <a:ext cx="0" cy="946150"/>
          </a:xfrm>
          <a:prstGeom prst="line">
            <a:avLst/>
          </a:prstGeom>
          <a:noFill/>
          <a:ln w="9525">
            <a:solidFill>
              <a:srgbClr val="000000"/>
            </a:solidFill>
            <a:round/>
            <a:headEnd/>
            <a:tailEnd type="triangle" w="med" len="med"/>
          </a:ln>
        </p:spPr>
        <p:txBody>
          <a:bodyPr/>
          <a:lstStyle/>
          <a:p>
            <a:endParaRPr lang="en-US"/>
          </a:p>
        </p:txBody>
      </p:sp>
      <p:sp>
        <p:nvSpPr>
          <p:cNvPr id="15384" name="Text Box 14"/>
          <p:cNvSpPr txBox="1">
            <a:spLocks noChangeArrowheads="1"/>
          </p:cNvSpPr>
          <p:nvPr/>
        </p:nvSpPr>
        <p:spPr bwMode="auto">
          <a:xfrm>
            <a:off x="6881813" y="1428750"/>
            <a:ext cx="788987" cy="514350"/>
          </a:xfrm>
          <a:prstGeom prst="rect">
            <a:avLst/>
          </a:prstGeom>
          <a:solidFill>
            <a:srgbClr val="FFFFFF"/>
          </a:solidFill>
          <a:ln w="9525">
            <a:solidFill>
              <a:srgbClr val="000000"/>
            </a:solidFill>
            <a:miter lim="800000"/>
            <a:headEnd/>
            <a:tailEnd/>
          </a:ln>
        </p:spPr>
        <p:txBody>
          <a:bodyPr lIns="18000" rIns="18000"/>
          <a:lstStyle/>
          <a:p>
            <a:pPr algn="ctr">
              <a:spcAft>
                <a:spcPts val="1000"/>
              </a:spcAft>
            </a:pPr>
            <a:endParaRPr lang="en-US" sz="100">
              <a:latin typeface="Arial Narrow" pitchFamily="34" charset="0"/>
            </a:endParaRPr>
          </a:p>
          <a:p>
            <a:pPr algn="ctr">
              <a:spcAft>
                <a:spcPts val="1000"/>
              </a:spcAft>
            </a:pPr>
            <a:r>
              <a:rPr lang="en-US" sz="1200">
                <a:latin typeface="Arial Narrow" pitchFamily="34" charset="0"/>
              </a:rPr>
              <a:t>Є</a:t>
            </a:r>
            <a:r>
              <a:rPr lang="en-US" sz="1200" baseline="-25000">
                <a:latin typeface="Arial Narrow" pitchFamily="34" charset="0"/>
              </a:rPr>
              <a:t>2 </a:t>
            </a:r>
            <a:r>
              <a:rPr lang="en-US" sz="1200">
                <a:latin typeface="Arial Narrow" pitchFamily="34" charset="0"/>
              </a:rPr>
              <a:t>= 0,688</a:t>
            </a:r>
            <a:endParaRPr lang="en-US" sz="2800"/>
          </a:p>
        </p:txBody>
      </p:sp>
      <p:sp>
        <p:nvSpPr>
          <p:cNvPr id="15385" name="Line 15"/>
          <p:cNvSpPr>
            <a:spLocks noChangeShapeType="1"/>
          </p:cNvSpPr>
          <p:nvPr/>
        </p:nvSpPr>
        <p:spPr bwMode="auto">
          <a:xfrm>
            <a:off x="7304088" y="1936750"/>
            <a:ext cx="0" cy="576263"/>
          </a:xfrm>
          <a:prstGeom prst="line">
            <a:avLst/>
          </a:prstGeom>
          <a:noFill/>
          <a:ln w="9525">
            <a:solidFill>
              <a:srgbClr val="000000"/>
            </a:solidFill>
            <a:round/>
            <a:headEnd/>
            <a:tailEnd type="triangle" w="med" len="med"/>
          </a:ln>
        </p:spPr>
        <p:txBody>
          <a:bodyPr/>
          <a:lstStyle/>
          <a:p>
            <a:endParaRPr lang="en-US"/>
          </a:p>
        </p:txBody>
      </p:sp>
      <p:sp>
        <p:nvSpPr>
          <p:cNvPr id="15386" name="Text Box 16"/>
          <p:cNvSpPr txBox="1">
            <a:spLocks noChangeArrowheads="1"/>
          </p:cNvSpPr>
          <p:nvPr/>
        </p:nvSpPr>
        <p:spPr bwMode="auto">
          <a:xfrm>
            <a:off x="2619375" y="2925763"/>
            <a:ext cx="819150" cy="514350"/>
          </a:xfrm>
          <a:prstGeom prst="rect">
            <a:avLst/>
          </a:prstGeom>
          <a:noFill/>
          <a:ln w="9525">
            <a:noFill/>
            <a:miter lim="800000"/>
            <a:headEnd/>
            <a:tailEnd/>
          </a:ln>
        </p:spPr>
        <p:txBody>
          <a:bodyPr lIns="0" tIns="0" rIns="0" bIns="0"/>
          <a:lstStyle/>
          <a:p>
            <a:pPr algn="ctr"/>
            <a:r>
              <a:rPr lang="en-US" sz="1600"/>
              <a:t>0,627</a:t>
            </a:r>
          </a:p>
          <a:p>
            <a:pPr algn="ctr"/>
            <a:r>
              <a:rPr lang="en-US" sz="1600"/>
              <a:t>(0,000) </a:t>
            </a:r>
          </a:p>
          <a:p>
            <a:pPr algn="ctr"/>
            <a:r>
              <a:rPr lang="en-US" sz="1600"/>
              <a:t> </a:t>
            </a:r>
            <a:endParaRPr lang="en-US" sz="4000"/>
          </a:p>
        </p:txBody>
      </p:sp>
      <p:sp>
        <p:nvSpPr>
          <p:cNvPr id="15387" name="Text Box 17"/>
          <p:cNvSpPr txBox="1">
            <a:spLocks noChangeArrowheads="1"/>
          </p:cNvSpPr>
          <p:nvPr/>
        </p:nvSpPr>
        <p:spPr bwMode="auto">
          <a:xfrm>
            <a:off x="2786063" y="4078288"/>
            <a:ext cx="993775" cy="514350"/>
          </a:xfrm>
          <a:prstGeom prst="rect">
            <a:avLst/>
          </a:prstGeom>
          <a:noFill/>
          <a:ln w="9525">
            <a:noFill/>
            <a:miter lim="800000"/>
            <a:headEnd/>
            <a:tailEnd/>
          </a:ln>
        </p:spPr>
        <p:txBody>
          <a:bodyPr lIns="0" tIns="0" rIns="0" bIns="0"/>
          <a:lstStyle/>
          <a:p>
            <a:pPr algn="ctr"/>
            <a:r>
              <a:rPr lang="en-US" sz="1600"/>
              <a:t>0,235</a:t>
            </a:r>
          </a:p>
          <a:p>
            <a:pPr algn="ctr"/>
            <a:r>
              <a:rPr lang="en-US" sz="1600"/>
              <a:t>(0,006) </a:t>
            </a:r>
          </a:p>
          <a:p>
            <a:pPr algn="ctr"/>
            <a:r>
              <a:rPr lang="en-US" sz="1600"/>
              <a:t> </a:t>
            </a:r>
            <a:endParaRPr lang="en-US" sz="4000"/>
          </a:p>
        </p:txBody>
      </p:sp>
      <p:sp>
        <p:nvSpPr>
          <p:cNvPr id="15388" name="Text Box 18"/>
          <p:cNvSpPr txBox="1">
            <a:spLocks noChangeArrowheads="1"/>
          </p:cNvSpPr>
          <p:nvPr/>
        </p:nvSpPr>
        <p:spPr bwMode="auto">
          <a:xfrm>
            <a:off x="5516563" y="2854325"/>
            <a:ext cx="819150" cy="512763"/>
          </a:xfrm>
          <a:prstGeom prst="rect">
            <a:avLst/>
          </a:prstGeom>
          <a:noFill/>
          <a:ln w="9525">
            <a:noFill/>
            <a:miter lim="800000"/>
            <a:headEnd/>
            <a:tailEnd/>
          </a:ln>
        </p:spPr>
        <p:txBody>
          <a:bodyPr lIns="0" tIns="0" rIns="0" bIns="0"/>
          <a:lstStyle/>
          <a:p>
            <a:pPr algn="ctr"/>
            <a:r>
              <a:rPr lang="en-US" sz="1400"/>
              <a:t>0,538</a:t>
            </a:r>
          </a:p>
          <a:p>
            <a:pPr algn="ctr"/>
            <a:r>
              <a:rPr lang="en-US" sz="1400"/>
              <a:t>(0,000) </a:t>
            </a:r>
          </a:p>
          <a:p>
            <a:pPr algn="ctr"/>
            <a:r>
              <a:rPr lang="en-US" sz="1400"/>
              <a:t> </a:t>
            </a:r>
            <a:endParaRPr lang="en-US" sz="3600"/>
          </a:p>
        </p:txBody>
      </p:sp>
      <p:sp>
        <p:nvSpPr>
          <p:cNvPr id="15389" name="Text Box 19"/>
          <p:cNvSpPr txBox="1">
            <a:spLocks noChangeArrowheads="1"/>
          </p:cNvSpPr>
          <p:nvPr/>
        </p:nvSpPr>
        <p:spPr bwMode="auto">
          <a:xfrm>
            <a:off x="4214813" y="4486275"/>
            <a:ext cx="876300" cy="514350"/>
          </a:xfrm>
          <a:prstGeom prst="rect">
            <a:avLst/>
          </a:prstGeom>
          <a:solidFill>
            <a:srgbClr val="FFFFFF"/>
          </a:solidFill>
          <a:ln w="9525">
            <a:solidFill>
              <a:srgbClr val="000000"/>
            </a:solidFill>
            <a:miter lim="800000"/>
            <a:headEnd/>
            <a:tailEnd/>
          </a:ln>
        </p:spPr>
        <p:txBody>
          <a:bodyPr lIns="18000" rIns="18000"/>
          <a:lstStyle/>
          <a:p>
            <a:pPr algn="ctr">
              <a:spcAft>
                <a:spcPts val="1000"/>
              </a:spcAft>
            </a:pPr>
            <a:endParaRPr lang="en-US" sz="100">
              <a:latin typeface="Arial Narrow" pitchFamily="34" charset="0"/>
            </a:endParaRPr>
          </a:p>
          <a:p>
            <a:pPr algn="ctr">
              <a:spcAft>
                <a:spcPts val="1000"/>
              </a:spcAft>
            </a:pPr>
            <a:r>
              <a:rPr lang="en-US" sz="1400">
                <a:latin typeface="Arial Narrow" pitchFamily="34" charset="0"/>
              </a:rPr>
              <a:t>Є</a:t>
            </a:r>
            <a:r>
              <a:rPr lang="en-US" sz="1400" baseline="-25000">
                <a:latin typeface="Arial Narrow" pitchFamily="34" charset="0"/>
              </a:rPr>
              <a:t>1 </a:t>
            </a:r>
            <a:r>
              <a:rPr lang="en-US" sz="1400">
                <a:latin typeface="Arial Narrow" pitchFamily="34" charset="0"/>
              </a:rPr>
              <a:t>= 0,716</a:t>
            </a:r>
            <a:endParaRPr lang="en-US" sz="3200"/>
          </a:p>
        </p:txBody>
      </p:sp>
    </p:spTree>
  </p:cSld>
  <p:clrMapOvr>
    <a:masterClrMapping/>
  </p:clrMapOvr>
  <p:transition>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txBox="1">
            <a:spLocks/>
          </p:cNvSpPr>
          <p:nvPr/>
        </p:nvSpPr>
        <p:spPr bwMode="auto">
          <a:xfrm>
            <a:off x="1500188" y="201613"/>
            <a:ext cx="6429375" cy="571500"/>
          </a:xfrm>
          <a:prstGeom prst="rect">
            <a:avLst/>
          </a:prstGeom>
          <a:noFill/>
          <a:ln w="9525">
            <a:noFill/>
            <a:miter lim="800000"/>
            <a:headEnd/>
            <a:tailEnd/>
          </a:ln>
        </p:spPr>
        <p:txBody>
          <a:bodyPr anchor="b"/>
          <a:lstStyle/>
          <a:p>
            <a:r>
              <a:rPr lang="en-US" sz="2400" b="1">
                <a:latin typeface="Verdana" pitchFamily="34" charset="0"/>
              </a:rPr>
              <a:t>Conclusion and Suggestion </a:t>
            </a:r>
            <a:endParaRPr lang="en-US" sz="2400">
              <a:latin typeface="Verdana" pitchFamily="34" charset="0"/>
            </a:endParaRPr>
          </a:p>
        </p:txBody>
      </p:sp>
      <p:sp>
        <p:nvSpPr>
          <p:cNvPr id="16387" name="Subtitle 2"/>
          <p:cNvSpPr txBox="1">
            <a:spLocks/>
          </p:cNvSpPr>
          <p:nvPr/>
        </p:nvSpPr>
        <p:spPr bwMode="auto">
          <a:xfrm>
            <a:off x="428625" y="928688"/>
            <a:ext cx="8143875" cy="4071948"/>
          </a:xfrm>
          <a:prstGeom prst="rect">
            <a:avLst/>
          </a:prstGeom>
          <a:noFill/>
          <a:ln w="9525">
            <a:noFill/>
            <a:miter lim="800000"/>
            <a:headEnd/>
            <a:tailEnd/>
          </a:ln>
        </p:spPr>
        <p:txBody>
          <a:bodyPr lIns="182880" tIns="91440"/>
          <a:lstStyle/>
          <a:p>
            <a:pPr indent="633413" algn="just"/>
            <a:r>
              <a:rPr lang="en-US" sz="3600" dirty="0">
                <a:latin typeface="Verdana" pitchFamily="34" charset="0"/>
              </a:rPr>
              <a:t>Members of the influential significantly to request external audit services. The study results are consistent with research Carey </a:t>
            </a:r>
            <a:r>
              <a:rPr lang="en-US" sz="3600" i="1" dirty="0">
                <a:latin typeface="Verdana" pitchFamily="34" charset="0"/>
              </a:rPr>
              <a:t>et al.</a:t>
            </a:r>
            <a:r>
              <a:rPr lang="en-US" sz="3600" dirty="0">
                <a:latin typeface="Verdana" pitchFamily="34" charset="0"/>
              </a:rPr>
              <a:t> (2000), </a:t>
            </a:r>
            <a:endParaRPr lang="en-US" sz="3600" b="1" dirty="0">
              <a:latin typeface="Verdana" pitchFamily="34" charset="0"/>
            </a:endParaRP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ubtitle 2"/>
          <p:cNvSpPr txBox="1">
            <a:spLocks/>
          </p:cNvSpPr>
          <p:nvPr/>
        </p:nvSpPr>
        <p:spPr bwMode="auto">
          <a:xfrm>
            <a:off x="428625" y="714375"/>
            <a:ext cx="8143875" cy="5357813"/>
          </a:xfrm>
          <a:prstGeom prst="rect">
            <a:avLst/>
          </a:prstGeom>
          <a:noFill/>
          <a:ln w="9525">
            <a:noFill/>
            <a:miter lim="800000"/>
            <a:headEnd/>
            <a:tailEnd/>
          </a:ln>
        </p:spPr>
        <p:txBody>
          <a:bodyPr lIns="182880" tIns="91440"/>
          <a:lstStyle/>
          <a:p>
            <a:pPr indent="722313" algn="just"/>
            <a:r>
              <a:rPr lang="en-US" sz="3600" dirty="0">
                <a:latin typeface="Verdana" pitchFamily="34" charset="0"/>
              </a:rPr>
              <a:t>The scale of the cooperative effect significantly to request external audit services. The study results are consistent with research Carey </a:t>
            </a:r>
            <a:r>
              <a:rPr lang="en-US" sz="3600" i="1" dirty="0">
                <a:latin typeface="Verdana" pitchFamily="34" charset="0"/>
              </a:rPr>
              <a:t>et al.</a:t>
            </a:r>
            <a:r>
              <a:rPr lang="en-US" sz="3600" dirty="0">
                <a:latin typeface="Verdana" pitchFamily="34" charset="0"/>
              </a:rPr>
              <a:t> (2000</a:t>
            </a:r>
            <a:r>
              <a:rPr lang="en-US" sz="3600" dirty="0" smtClean="0">
                <a:latin typeface="Verdana" pitchFamily="34" charset="0"/>
              </a:rPr>
              <a:t>)</a:t>
            </a:r>
            <a:endParaRPr lang="en-US" sz="3600" dirty="0">
              <a:latin typeface="Verdana" pitchFamily="34" charset="0"/>
            </a:endParaRP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ubtitle 2"/>
          <p:cNvSpPr txBox="1">
            <a:spLocks/>
          </p:cNvSpPr>
          <p:nvPr/>
        </p:nvSpPr>
        <p:spPr bwMode="auto">
          <a:xfrm>
            <a:off x="357188" y="1285875"/>
            <a:ext cx="8143875" cy="4214813"/>
          </a:xfrm>
          <a:prstGeom prst="rect">
            <a:avLst/>
          </a:prstGeom>
          <a:noFill/>
          <a:ln w="9525">
            <a:noFill/>
            <a:miter lim="800000"/>
            <a:headEnd/>
            <a:tailEnd/>
          </a:ln>
        </p:spPr>
        <p:txBody>
          <a:bodyPr lIns="182880" tIns="91440"/>
          <a:lstStyle/>
          <a:p>
            <a:pPr indent="722313" algn="just"/>
            <a:r>
              <a:rPr lang="en-US" sz="3200" dirty="0">
                <a:latin typeface="Verdana" pitchFamily="34" charset="0"/>
              </a:rPr>
              <a:t>Members do not have an effect on financial performance, this is due to lack of members participate in the activities of the cooperative effort. Results of this study are inconsistent with research </a:t>
            </a:r>
            <a:r>
              <a:rPr lang="en-US" sz="3200" dirty="0" err="1">
                <a:latin typeface="Verdana" pitchFamily="34" charset="0"/>
              </a:rPr>
              <a:t>Djumahir</a:t>
            </a:r>
            <a:r>
              <a:rPr lang="en-US" sz="3200" dirty="0">
                <a:latin typeface="Verdana" pitchFamily="34" charset="0"/>
              </a:rPr>
              <a:t>, </a:t>
            </a:r>
            <a:r>
              <a:rPr lang="en-US" sz="3200" i="1" dirty="0">
                <a:latin typeface="Verdana" pitchFamily="34" charset="0"/>
              </a:rPr>
              <a:t>et al</a:t>
            </a:r>
            <a:r>
              <a:rPr lang="en-US" sz="3200" dirty="0">
                <a:latin typeface="Verdana" pitchFamily="34" charset="0"/>
              </a:rPr>
              <a:t> (2001</a:t>
            </a:r>
            <a:r>
              <a:rPr lang="en-US" sz="3200" dirty="0" smtClean="0">
                <a:latin typeface="Verdana" pitchFamily="34" charset="0"/>
              </a:rPr>
              <a:t>)</a:t>
            </a:r>
            <a:endParaRPr lang="en-US" sz="3200" dirty="0">
              <a:latin typeface="Verdana" pitchFamily="34" charset="0"/>
            </a:endParaRPr>
          </a:p>
        </p:txBody>
      </p:sp>
    </p:spTree>
  </p:cSld>
  <p:clrMapOvr>
    <a:masterClrMapping/>
  </p:clrMapOvr>
  <p:transition>
    <p:wheel spokes="8"/>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ubtitle 2"/>
          <p:cNvSpPr txBox="1">
            <a:spLocks/>
          </p:cNvSpPr>
          <p:nvPr/>
        </p:nvSpPr>
        <p:spPr bwMode="auto">
          <a:xfrm>
            <a:off x="401638" y="414338"/>
            <a:ext cx="8143875" cy="5929312"/>
          </a:xfrm>
          <a:prstGeom prst="rect">
            <a:avLst/>
          </a:prstGeom>
          <a:noFill/>
          <a:ln w="9525">
            <a:noFill/>
            <a:miter lim="800000"/>
            <a:headEnd/>
            <a:tailEnd/>
          </a:ln>
        </p:spPr>
        <p:txBody>
          <a:bodyPr lIns="182880" tIns="91440"/>
          <a:lstStyle/>
          <a:p>
            <a:pPr indent="722313" algn="just"/>
            <a:r>
              <a:rPr lang="en-US" sz="3200" dirty="0">
                <a:latin typeface="Verdana" pitchFamily="34" charset="0"/>
              </a:rPr>
              <a:t>The total liabilities significantly to affect the financial performance of the cooperative. </a:t>
            </a:r>
            <a:r>
              <a:rPr lang="en-US" sz="3200" dirty="0" smtClean="0">
                <a:latin typeface="Verdana" pitchFamily="34" charset="0"/>
              </a:rPr>
              <a:t>This </a:t>
            </a:r>
            <a:r>
              <a:rPr lang="en-US" sz="3200" dirty="0">
                <a:latin typeface="Verdana" pitchFamily="34" charset="0"/>
              </a:rPr>
              <a:t>research is different from research conducted by </a:t>
            </a:r>
            <a:r>
              <a:rPr lang="en-US" sz="3200" dirty="0" err="1">
                <a:latin typeface="Verdana" pitchFamily="34" charset="0"/>
              </a:rPr>
              <a:t>Djumahir</a:t>
            </a:r>
            <a:r>
              <a:rPr lang="en-US" sz="3200" dirty="0">
                <a:latin typeface="Verdana" pitchFamily="34" charset="0"/>
              </a:rPr>
              <a:t>, </a:t>
            </a:r>
            <a:r>
              <a:rPr lang="en-US" sz="3200" i="1" dirty="0">
                <a:latin typeface="Verdana" pitchFamily="34" charset="0"/>
              </a:rPr>
              <a:t>et al</a:t>
            </a:r>
            <a:r>
              <a:rPr lang="en-US" sz="3200" dirty="0">
                <a:latin typeface="Verdana" pitchFamily="34" charset="0"/>
              </a:rPr>
              <a:t> (2001) who proved that the obligation or debt could not gauge the level of performance is good or not because its performance has yet to be proved by the interest rate to be paid.</a:t>
            </a:r>
          </a:p>
        </p:txBody>
      </p:sp>
    </p:spTree>
  </p:cSld>
  <p:clrMapOvr>
    <a:masterClrMapping/>
  </p:clrMapOvr>
  <p:transition>
    <p:wheel spokes="3"/>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ubtitle 2"/>
          <p:cNvSpPr txBox="1">
            <a:spLocks/>
          </p:cNvSpPr>
          <p:nvPr/>
        </p:nvSpPr>
        <p:spPr bwMode="auto">
          <a:xfrm>
            <a:off x="401638" y="369888"/>
            <a:ext cx="8143875" cy="5929312"/>
          </a:xfrm>
          <a:prstGeom prst="rect">
            <a:avLst/>
          </a:prstGeom>
          <a:noFill/>
          <a:ln w="9525">
            <a:noFill/>
            <a:miter lim="800000"/>
            <a:headEnd/>
            <a:tailEnd/>
          </a:ln>
        </p:spPr>
        <p:txBody>
          <a:bodyPr lIns="182880" tIns="91440"/>
          <a:lstStyle/>
          <a:p>
            <a:pPr indent="722313" algn="just"/>
            <a:r>
              <a:rPr lang="en-US" sz="3200" dirty="0">
                <a:latin typeface="Verdana" pitchFamily="34" charset="0"/>
              </a:rPr>
              <a:t>External Audit requests for influential financial performance significantly to the cooperative. This shows that the need for a trusted financial reports it is important to take a decision. </a:t>
            </a:r>
            <a:r>
              <a:rPr lang="en-US" sz="3200" dirty="0" smtClean="0">
                <a:latin typeface="Verdana" pitchFamily="34" charset="0"/>
              </a:rPr>
              <a:t>The </a:t>
            </a:r>
            <a:r>
              <a:rPr lang="en-US" sz="3200" dirty="0">
                <a:latin typeface="Verdana" pitchFamily="34" charset="0"/>
              </a:rPr>
              <a:t>results of this research are consistent with research done </a:t>
            </a:r>
            <a:r>
              <a:rPr lang="en-US" sz="3200" dirty="0" err="1">
                <a:latin typeface="Verdana" pitchFamily="34" charset="0"/>
              </a:rPr>
              <a:t>Prasetyo</a:t>
            </a:r>
            <a:r>
              <a:rPr lang="en-US" sz="3200" dirty="0">
                <a:latin typeface="Verdana" pitchFamily="34" charset="0"/>
              </a:rPr>
              <a:t> (1999) that proves the advice of Auditors relate to the level of independence of the cooperative. </a:t>
            </a:r>
          </a:p>
        </p:txBody>
      </p:sp>
    </p:spTree>
  </p:cSld>
  <p:clrMapOvr>
    <a:masterClrMapping/>
  </p:clrMapOvr>
  <p:transition>
    <p:plu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ubtitle 2"/>
          <p:cNvSpPr txBox="1">
            <a:spLocks/>
          </p:cNvSpPr>
          <p:nvPr/>
        </p:nvSpPr>
        <p:spPr bwMode="auto">
          <a:xfrm>
            <a:off x="500063" y="785813"/>
            <a:ext cx="8143875" cy="4857750"/>
          </a:xfrm>
          <a:prstGeom prst="rect">
            <a:avLst/>
          </a:prstGeom>
          <a:noFill/>
          <a:ln w="9525">
            <a:noFill/>
            <a:miter lim="800000"/>
            <a:headEnd/>
            <a:tailEnd/>
          </a:ln>
        </p:spPr>
        <p:txBody>
          <a:bodyPr lIns="182880" tIns="91440"/>
          <a:lstStyle/>
          <a:p>
            <a:pPr indent="633413" algn="just"/>
            <a:r>
              <a:rPr lang="en-US" sz="2800">
                <a:latin typeface="Verdana" pitchFamily="34" charset="0"/>
              </a:rPr>
              <a:t>For cooperatives, is expected to maintain or further increase its financial performance and may cooperate with the Auditors by providing data and information needed by the Auditors correctly and accurately so you can help the performance of the auditor in conducting the inspection. Expected a good cooperation between the management of cooperation with the Auditors, the audit work can be completed with a faster time.</a:t>
            </a:r>
          </a:p>
        </p:txBody>
      </p:sp>
    </p:spTree>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55638" y="642938"/>
            <a:ext cx="7772400" cy="2614612"/>
          </a:xfrm>
        </p:spPr>
        <p:txBody>
          <a:bodyPr>
            <a:noAutofit/>
          </a:bodyPr>
          <a:lstStyle/>
          <a:p>
            <a:pPr algn="ctr" fontAlgn="auto">
              <a:spcAft>
                <a:spcPts val="0"/>
              </a:spcAft>
              <a:defRPr/>
            </a:pPr>
            <a:r>
              <a:rPr lang="en-US" sz="2800" dirty="0" smtClean="0">
                <a:solidFill>
                  <a:schemeClr val="accent3">
                    <a:lumMod val="50000"/>
                  </a:schemeClr>
                </a:solidFill>
              </a:rPr>
              <a:t>Firm characteristic, demand for external auditing service and financial   performance: an empirical study on cooperative enterprises in East Java, Indonesia</a:t>
            </a:r>
            <a:endParaRPr lang="en-US" sz="2800" dirty="0">
              <a:solidFill>
                <a:schemeClr val="accent3">
                  <a:lumMod val="50000"/>
                </a:schemeClr>
              </a:solidFill>
            </a:endParaRPr>
          </a:p>
        </p:txBody>
      </p:sp>
      <p:sp>
        <p:nvSpPr>
          <p:cNvPr id="3" name="Subtitle 2"/>
          <p:cNvSpPr>
            <a:spLocks noGrp="1"/>
          </p:cNvSpPr>
          <p:nvPr>
            <p:ph type="subTitle" idx="4294967295"/>
          </p:nvPr>
        </p:nvSpPr>
        <p:spPr>
          <a:xfrm>
            <a:off x="571500" y="3857628"/>
            <a:ext cx="7772400" cy="2357453"/>
          </a:xfrm>
        </p:spPr>
        <p:txBody>
          <a:bodyPr>
            <a:noAutofit/>
          </a:bodyPr>
          <a:lstStyle/>
          <a:p>
            <a:pPr algn="ctr">
              <a:buNone/>
            </a:pPr>
            <a:r>
              <a:rPr lang="id-ID" dirty="0" smtClean="0">
                <a:solidFill>
                  <a:srgbClr val="0070C0"/>
                </a:solidFill>
              </a:rPr>
              <a:t>ASIA-PASIVIC MANAGEMENT ACCOUNTING JURNAL (APMAA) International</a:t>
            </a:r>
            <a:endParaRPr lang="en-US" dirty="0" smtClean="0">
              <a:solidFill>
                <a:srgbClr val="0070C0"/>
              </a:solidFill>
            </a:endParaRPr>
          </a:p>
          <a:p>
            <a:pPr algn="ctr">
              <a:buNone/>
            </a:pPr>
            <a:r>
              <a:rPr lang="en-US" dirty="0" smtClean="0">
                <a:solidFill>
                  <a:srgbClr val="0070C0"/>
                </a:solidFill>
              </a:rPr>
              <a:t>Http;//arionline.edu.my/</a:t>
            </a:r>
            <a:r>
              <a:rPr lang="en-US" dirty="0" err="1" smtClean="0">
                <a:solidFill>
                  <a:srgbClr val="0070C0"/>
                </a:solidFill>
              </a:rPr>
              <a:t>ojs</a:t>
            </a:r>
            <a:r>
              <a:rPr lang="en-US" dirty="0" smtClean="0">
                <a:solidFill>
                  <a:srgbClr val="0070C0"/>
                </a:solidFill>
              </a:rPr>
              <a:t>/</a:t>
            </a:r>
          </a:p>
          <a:p>
            <a:pPr marL="265176" indent="-265176" algn="ctr" fontAlgn="auto">
              <a:spcAft>
                <a:spcPts val="0"/>
              </a:spcAft>
              <a:buFont typeface="Wingdings 2"/>
              <a:buNone/>
              <a:defRPr/>
            </a:pPr>
            <a:endParaRPr lang="en-US" sz="3200" b="1" dirty="0"/>
          </a:p>
        </p:txBody>
      </p:sp>
    </p:spTree>
  </p:cSld>
  <p:clrMapOvr>
    <a:masterClrMapping/>
  </p:clrMapOvr>
  <p:transition>
    <p:wheel spokes="8"/>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28836"/>
            <a:ext cx="4572000" cy="769441"/>
          </a:xfrm>
          <a:prstGeom prst="rect">
            <a:avLst/>
          </a:prstGeom>
        </p:spPr>
        <p:txBody>
          <a:bodyPr>
            <a:spAutoFit/>
          </a:bodyPr>
          <a:lstStyle/>
          <a:p>
            <a:r>
              <a:rPr lang="en-US" sz="4400" dirty="0" smtClean="0"/>
              <a:t>TERIMA KASIH</a:t>
            </a:r>
            <a:endParaRPr 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1071546"/>
            <a:ext cx="6500858" cy="2523768"/>
          </a:xfrm>
          <a:prstGeom prst="rect">
            <a:avLst/>
          </a:prstGeom>
        </p:spPr>
        <p:txBody>
          <a:bodyPr wrap="square">
            <a:spAutoFit/>
          </a:bodyPr>
          <a:lstStyle/>
          <a:p>
            <a:pPr marL="265176" indent="-265176" algn="ctr" fontAlgn="auto">
              <a:spcAft>
                <a:spcPts val="0"/>
              </a:spcAft>
              <a:buFont typeface="Wingdings 2"/>
              <a:buNone/>
              <a:defRPr/>
            </a:pPr>
            <a:r>
              <a:rPr lang="en-US" sz="2800" dirty="0" smtClean="0">
                <a:latin typeface="Arial Black" pitchFamily="34" charset="0"/>
              </a:rPr>
              <a:t>IMPLEMENTATION OF MANAGEMENT ZAKAT AS A LOCAL REVENUE</a:t>
            </a:r>
            <a:r>
              <a:rPr lang="en-US" sz="2800" b="1" dirty="0" smtClean="0">
                <a:latin typeface="Arial Black" pitchFamily="34" charset="0"/>
              </a:rPr>
              <a:t> </a:t>
            </a:r>
          </a:p>
          <a:p>
            <a:pPr marL="265176" indent="-265176" algn="ctr" fontAlgn="auto">
              <a:spcAft>
                <a:spcPts val="0"/>
              </a:spcAft>
              <a:buFont typeface="Wingdings 2"/>
              <a:buNone/>
              <a:defRPr/>
            </a:pPr>
            <a:endParaRPr lang="en-US" b="1" dirty="0" smtClean="0"/>
          </a:p>
          <a:p>
            <a:pPr marL="265176" indent="-265176" algn="ctr" fontAlgn="auto">
              <a:spcAft>
                <a:spcPts val="0"/>
              </a:spcAft>
              <a:buFont typeface="Wingdings 2"/>
              <a:buNone/>
              <a:defRPr/>
            </a:pPr>
            <a:r>
              <a:rPr lang="en-US" sz="2800" dirty="0" smtClean="0">
                <a:solidFill>
                  <a:srgbClr val="0070C0"/>
                </a:solidFill>
              </a:rPr>
              <a:t>Journal of Asian Scientific Research</a:t>
            </a:r>
          </a:p>
          <a:p>
            <a:pPr marL="265176" indent="-265176" algn="ctr" fontAlgn="auto">
              <a:spcAft>
                <a:spcPts val="0"/>
              </a:spcAft>
              <a:buFont typeface="Wingdings 2"/>
              <a:buNone/>
              <a:defRPr/>
            </a:pPr>
            <a:r>
              <a:rPr lang="en-US" sz="2800" dirty="0" smtClean="0">
                <a:solidFill>
                  <a:srgbClr val="0070C0"/>
                </a:solidFill>
              </a:rPr>
              <a:t>http://www.aessweb.com/journals/5003</a:t>
            </a:r>
            <a:endParaRPr lang="en-US" sz="2800" b="1"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85775" y="254000"/>
            <a:ext cx="2928938" cy="460375"/>
          </a:xfrm>
        </p:spPr>
        <p:txBody>
          <a:bodyPr>
            <a:noAutofit/>
          </a:bodyPr>
          <a:lstStyle/>
          <a:p>
            <a:pPr algn="just" fontAlgn="auto">
              <a:spcAft>
                <a:spcPts val="0"/>
              </a:spcAft>
              <a:defRPr/>
            </a:pPr>
            <a:r>
              <a:rPr lang="en-US" sz="2400" u="sng" dirty="0" smtClean="0">
                <a:solidFill>
                  <a:schemeClr val="tx1"/>
                </a:solidFill>
              </a:rPr>
              <a:t>Introduction </a:t>
            </a:r>
            <a:endParaRPr lang="en-US" sz="2400" u="sng" dirty="0">
              <a:solidFill>
                <a:schemeClr val="tx1"/>
              </a:solidFill>
            </a:endParaRPr>
          </a:p>
        </p:txBody>
      </p:sp>
      <p:sp>
        <p:nvSpPr>
          <p:cNvPr id="7171" name="Subtitle 2"/>
          <p:cNvSpPr>
            <a:spLocks noGrp="1"/>
          </p:cNvSpPr>
          <p:nvPr>
            <p:ph type="subTitle" idx="4294967295"/>
          </p:nvPr>
        </p:nvSpPr>
        <p:spPr>
          <a:xfrm>
            <a:off x="438150" y="714375"/>
            <a:ext cx="8262938" cy="5643563"/>
          </a:xfrm>
        </p:spPr>
        <p:txBody>
          <a:bodyPr/>
          <a:lstStyle/>
          <a:p>
            <a:pPr marL="514350" indent="-514350" algn="just">
              <a:buClr>
                <a:schemeClr val="tx1"/>
              </a:buClr>
              <a:buSzPct val="100000"/>
              <a:buFont typeface="Wingdings" pitchFamily="2" charset="2"/>
              <a:buChar char="Ø"/>
            </a:pPr>
            <a:r>
              <a:rPr lang="en-US" sz="2400" dirty="0" smtClean="0"/>
              <a:t>The cooperative is a business entity kinship. </a:t>
            </a:r>
          </a:p>
          <a:p>
            <a:pPr marL="514350" indent="-514350" algn="just">
              <a:buClr>
                <a:schemeClr val="tx1"/>
              </a:buClr>
              <a:buSzPct val="100000"/>
              <a:buFont typeface="Wingdings" pitchFamily="2" charset="2"/>
              <a:buChar char="Ø"/>
            </a:pPr>
            <a:r>
              <a:rPr lang="en-US" sz="2400" dirty="0" smtClean="0"/>
              <a:t>Results of research conducted by Chow (1982)</a:t>
            </a:r>
          </a:p>
          <a:p>
            <a:pPr marL="514350" indent="-514350" algn="just">
              <a:buClr>
                <a:schemeClr val="tx1"/>
              </a:buClr>
              <a:buSzPct val="100000"/>
              <a:buFont typeface="Wingdings" pitchFamily="2" charset="2"/>
              <a:buChar char="Ø"/>
            </a:pPr>
            <a:r>
              <a:rPr lang="en-US" sz="2400" dirty="0" smtClean="0"/>
              <a:t>Results research </a:t>
            </a:r>
            <a:r>
              <a:rPr lang="en-US" sz="2400" dirty="0" err="1" smtClean="0"/>
              <a:t>Sumanto</a:t>
            </a:r>
            <a:r>
              <a:rPr lang="en-US" sz="2400" dirty="0" smtClean="0"/>
              <a:t> (2003), </a:t>
            </a:r>
          </a:p>
          <a:p>
            <a:pPr marL="514350" indent="-514350" algn="just">
              <a:buClr>
                <a:schemeClr val="tx1"/>
              </a:buClr>
              <a:buSzPct val="100000"/>
              <a:buFont typeface="Wingdings" pitchFamily="2" charset="2"/>
              <a:buChar char="Ø"/>
            </a:pPr>
            <a:r>
              <a:rPr lang="en-US" sz="2400" dirty="0" smtClean="0"/>
              <a:t>This study takes the research area by selecting a population of cooperatives in Indonesia, taking the sampling in East Java because of the number of cooperatives in East Java is pretty much as much as 28.774 Cooperative of cooperatives in Indonesia total 188.181 cooperative, besides the size of cooperatives in East Java, many Asset are large enough with a Volume of business of </a:t>
            </a:r>
            <a:r>
              <a:rPr lang="en-US" sz="2400" dirty="0" err="1" smtClean="0"/>
              <a:t>Rp</a:t>
            </a:r>
            <a:r>
              <a:rPr lang="en-US" sz="2400" dirty="0" smtClean="0"/>
              <a:t>. 23.836.095.70, so, enough can represent for a study.</a:t>
            </a:r>
            <a:endParaRPr lang="en-US" sz="2400" b="1" dirty="0" smtClean="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42938" y="285750"/>
            <a:ext cx="7772400" cy="571500"/>
          </a:xfrm>
        </p:spPr>
        <p:txBody>
          <a:bodyPr>
            <a:noAutofit/>
          </a:bodyPr>
          <a:lstStyle/>
          <a:p>
            <a:pPr algn="ctr" fontAlgn="auto">
              <a:spcAft>
                <a:spcPts val="0"/>
              </a:spcAft>
              <a:defRPr/>
            </a:pPr>
            <a:r>
              <a:rPr lang="en-US" sz="2800" dirty="0" smtClean="0">
                <a:solidFill>
                  <a:schemeClr val="tx1"/>
                </a:solidFill>
              </a:rPr>
              <a:t>Formulation Problems</a:t>
            </a:r>
            <a:endParaRPr lang="en-US" sz="2800" dirty="0">
              <a:solidFill>
                <a:schemeClr val="tx1"/>
              </a:solidFill>
            </a:endParaRPr>
          </a:p>
        </p:txBody>
      </p:sp>
      <p:sp>
        <p:nvSpPr>
          <p:cNvPr id="8195" name="Subtitle 2"/>
          <p:cNvSpPr>
            <a:spLocks noGrp="1"/>
          </p:cNvSpPr>
          <p:nvPr>
            <p:ph type="subTitle" idx="4294967295"/>
          </p:nvPr>
        </p:nvSpPr>
        <p:spPr>
          <a:xfrm>
            <a:off x="571500" y="928688"/>
            <a:ext cx="8143875" cy="5500687"/>
          </a:xfrm>
        </p:spPr>
        <p:txBody>
          <a:bodyPr/>
          <a:lstStyle/>
          <a:p>
            <a:pPr marL="514350" indent="-514350" algn="just">
              <a:buClr>
                <a:schemeClr val="tx1"/>
              </a:buClr>
              <a:buSzPct val="100000"/>
              <a:buFont typeface="Verdana" pitchFamily="34" charset="0"/>
              <a:buAutoNum type="arabicPeriod"/>
            </a:pPr>
            <a:r>
              <a:rPr lang="en-US" sz="2400" dirty="0" smtClean="0"/>
              <a:t>How is the influence of the members to request external audit?</a:t>
            </a:r>
          </a:p>
          <a:p>
            <a:pPr marL="514350" indent="-514350" algn="just">
              <a:buClr>
                <a:schemeClr val="tx1"/>
              </a:buClr>
              <a:buSzPct val="100000"/>
              <a:buFont typeface="Verdana" pitchFamily="34" charset="0"/>
              <a:buAutoNum type="arabicPeriod"/>
            </a:pPr>
            <a:r>
              <a:rPr lang="en-US" sz="2400" dirty="0" smtClean="0"/>
              <a:t>How is the influence scale cooperative to request external audit?</a:t>
            </a:r>
          </a:p>
          <a:p>
            <a:pPr marL="514350" indent="-514350" algn="just">
              <a:buClr>
                <a:schemeClr val="tx1"/>
              </a:buClr>
              <a:buSzPct val="100000"/>
              <a:buFont typeface="Verdana" pitchFamily="34" charset="0"/>
              <a:buAutoNum type="arabicPeriod"/>
            </a:pPr>
            <a:r>
              <a:rPr lang="en-US" sz="2400" dirty="0" smtClean="0"/>
              <a:t>How is the influence total liabilities to request external audit?</a:t>
            </a:r>
          </a:p>
          <a:p>
            <a:pPr marL="514350" indent="-514350" algn="just">
              <a:buClr>
                <a:schemeClr val="tx1"/>
              </a:buClr>
              <a:buSzPct val="100000"/>
              <a:buFont typeface="Verdana" pitchFamily="34" charset="0"/>
              <a:buAutoNum type="arabicPeriod"/>
            </a:pPr>
            <a:r>
              <a:rPr lang="en-US" sz="2400" dirty="0" smtClean="0"/>
              <a:t>How is the influence of the members to financial performance cooperative?</a:t>
            </a:r>
          </a:p>
          <a:p>
            <a:pPr marL="514350" indent="-514350" algn="just">
              <a:buClr>
                <a:schemeClr val="tx1"/>
              </a:buClr>
              <a:buSzPct val="100000"/>
              <a:buFont typeface="Verdana" pitchFamily="34" charset="0"/>
              <a:buAutoNum type="arabicPeriod"/>
            </a:pPr>
            <a:r>
              <a:rPr lang="en-US" sz="2400" dirty="0" smtClean="0"/>
              <a:t>How is the influence scale cooperative to financial performance cooperative?</a:t>
            </a:r>
          </a:p>
          <a:p>
            <a:pPr marL="514350" indent="-514350" algn="just">
              <a:buClr>
                <a:schemeClr val="tx1"/>
              </a:buClr>
              <a:buSzPct val="100000"/>
              <a:buFont typeface="Verdana" pitchFamily="34" charset="0"/>
              <a:buAutoNum type="arabicPeriod"/>
            </a:pPr>
            <a:r>
              <a:rPr lang="en-US" sz="2400" dirty="0" smtClean="0"/>
              <a:t>How is the influence total liabilities to financial performance cooperative?</a:t>
            </a:r>
          </a:p>
          <a:p>
            <a:pPr marL="514350" indent="-514350" algn="just">
              <a:buClr>
                <a:schemeClr val="tx1"/>
              </a:buClr>
              <a:buSzPct val="100000"/>
              <a:buFont typeface="Verdana" pitchFamily="34" charset="0"/>
              <a:buAutoNum type="arabicPeriod"/>
            </a:pPr>
            <a:r>
              <a:rPr lang="en-US" sz="2400" dirty="0" smtClean="0"/>
              <a:t>How is the influence request external audit to the financial performance cooperative? </a:t>
            </a:r>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371896" y="1000108"/>
            <a:ext cx="5486384" cy="1857388"/>
          </a:xfrm>
          <a:prstGeom prst="roundRect">
            <a:avLst/>
          </a:prstGeom>
          <a:solidFill>
            <a:schemeClr val="accent4">
              <a:lumMod val="40000"/>
              <a:lumOff val="60000"/>
            </a:schemeClr>
          </a:solidFill>
          <a:ln>
            <a:noFill/>
          </a:ln>
          <a:effectLst/>
          <a:scene3d>
            <a:camera prst="orthographicFront">
              <a:rot lat="0" lon="0" rev="0"/>
            </a:camera>
            <a:lightRig rig="contrasting" dir="t">
              <a:rot lat="0" lon="0" rev="7800000"/>
            </a:lightRig>
          </a:scene3d>
          <a:sp3d>
            <a:bevelT w="139700" h="139700"/>
          </a:sp3d>
        </p:spPr>
        <p:txBody>
          <a:bodyPr anchor="b"/>
          <a:lstStyle/>
          <a:p>
            <a:pPr algn="just" fontAlgn="auto">
              <a:spcAft>
                <a:spcPts val="0"/>
              </a:spcAft>
              <a:defRPr/>
            </a:pPr>
            <a:r>
              <a:rPr lang="en-US" dirty="0">
                <a:latin typeface="+mn-lt"/>
              </a:rPr>
              <a:t>Financial performance is the result of work that is a person or a group of people in an organization in order to achieve the objectives of the organization within a specific time period (</a:t>
            </a:r>
            <a:r>
              <a:rPr lang="en-US" dirty="0" err="1">
                <a:latin typeface="+mn-lt"/>
              </a:rPr>
              <a:t>Suntoro</a:t>
            </a:r>
            <a:r>
              <a:rPr lang="en-US" dirty="0">
                <a:latin typeface="+mn-lt"/>
              </a:rPr>
              <a:t>, 1999).</a:t>
            </a:r>
            <a:endParaRPr lang="en-US" b="1" dirty="0">
              <a:effectLst>
                <a:outerShdw blurRad="53975" dist="22860" dir="5400000" algn="tl" rotWithShape="0">
                  <a:srgbClr val="000000">
                    <a:alpha val="55000"/>
                  </a:srgbClr>
                </a:outerShdw>
              </a:effectLst>
              <a:latin typeface="+mj-lt"/>
              <a:ea typeface="+mj-ea"/>
              <a:cs typeface="+mj-cs"/>
            </a:endParaRPr>
          </a:p>
        </p:txBody>
      </p:sp>
      <p:sp>
        <p:nvSpPr>
          <p:cNvPr id="2" name="Title 1"/>
          <p:cNvSpPr>
            <a:spLocks noGrp="1"/>
          </p:cNvSpPr>
          <p:nvPr>
            <p:ph type="ctrTitle" idx="4294967295"/>
          </p:nvPr>
        </p:nvSpPr>
        <p:spPr>
          <a:xfrm>
            <a:off x="359460" y="1455930"/>
            <a:ext cx="1928826" cy="857256"/>
          </a:xfrm>
          <a:prstGeom prst="roundRect">
            <a:avLst/>
          </a:prstGeom>
          <a:solidFill>
            <a:schemeClr val="accent4">
              <a:lumMod val="50000"/>
            </a:schemeClr>
          </a:solidFill>
          <a:scene3d>
            <a:camera prst="orthographicFront">
              <a:rot lat="0" lon="0" rev="0"/>
            </a:camera>
            <a:lightRig rig="contrasting" dir="t">
              <a:rot lat="0" lon="0" rev="7800000"/>
            </a:lightRig>
          </a:scene3d>
          <a:sp3d>
            <a:bevelT w="139700" h="139700"/>
          </a:sp3d>
        </p:spPr>
        <p:txBody>
          <a:bodyPr>
            <a:noAutofit/>
          </a:bodyPr>
          <a:lstStyle/>
          <a:p>
            <a:pPr algn="ctr" fontAlgn="auto">
              <a:spcAft>
                <a:spcPts val="0"/>
              </a:spcAft>
              <a:defRPr/>
            </a:pPr>
            <a:r>
              <a:rPr lang="en-US" sz="1600" dirty="0" smtClean="0">
                <a:solidFill>
                  <a:schemeClr val="bg1"/>
                </a:solidFill>
                <a:effectLst/>
              </a:rPr>
              <a:t>Financial Performance Cooperatives</a:t>
            </a:r>
            <a:endParaRPr lang="en-US" sz="1600" dirty="0">
              <a:solidFill>
                <a:schemeClr val="bg1"/>
              </a:solidFill>
              <a:effectLst/>
            </a:endParaRPr>
          </a:p>
        </p:txBody>
      </p:sp>
      <p:sp>
        <p:nvSpPr>
          <p:cNvPr id="7" name="Title 1"/>
          <p:cNvSpPr txBox="1">
            <a:spLocks/>
          </p:cNvSpPr>
          <p:nvPr/>
        </p:nvSpPr>
        <p:spPr>
          <a:xfrm>
            <a:off x="2300732" y="199542"/>
            <a:ext cx="3429024" cy="500066"/>
          </a:xfrm>
          <a:prstGeom prst="roundRect">
            <a:avLst/>
          </a:prstGeom>
          <a:solidFill>
            <a:schemeClr val="accent1">
              <a:lumMod val="40000"/>
              <a:lumOff val="60000"/>
            </a:schemeClr>
          </a:solidFill>
          <a:ln>
            <a:noFill/>
          </a:ln>
          <a:effectLst/>
          <a:scene3d>
            <a:camera prst="orthographicFront">
              <a:rot lat="0" lon="0" rev="0"/>
            </a:camera>
            <a:lightRig rig="contrasting" dir="t">
              <a:rot lat="0" lon="0" rev="7800000"/>
            </a:lightRig>
          </a:scene3d>
          <a:sp3d>
            <a:bevelT w="139700" h="139700"/>
          </a:sp3d>
        </p:spPr>
        <p:txBody>
          <a:bodyPr anchor="b"/>
          <a:lstStyle/>
          <a:p>
            <a:pPr algn="ctr" fontAlgn="auto">
              <a:spcAft>
                <a:spcPts val="0"/>
              </a:spcAft>
              <a:defRPr/>
            </a:pPr>
            <a:r>
              <a:rPr lang="en-US" sz="2400" b="1" dirty="0">
                <a:latin typeface="+mn-lt"/>
              </a:rPr>
              <a:t>Review Literature</a:t>
            </a:r>
            <a:endParaRPr lang="en-US" sz="2400" b="1" dirty="0">
              <a:latin typeface="+mj-lt"/>
              <a:ea typeface="+mj-ea"/>
              <a:cs typeface="+mj-cs"/>
            </a:endParaRPr>
          </a:p>
        </p:txBody>
      </p:sp>
      <p:sp>
        <p:nvSpPr>
          <p:cNvPr id="8" name="Right Arrow 7"/>
          <p:cNvSpPr/>
          <p:nvPr/>
        </p:nvSpPr>
        <p:spPr>
          <a:xfrm>
            <a:off x="2428860" y="1571612"/>
            <a:ext cx="857256" cy="571504"/>
          </a:xfrm>
          <a:prstGeom prst="rightArrow">
            <a:avLst/>
          </a:prstGeom>
          <a:solidFill>
            <a:schemeClr val="tx2">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itle 1"/>
          <p:cNvSpPr txBox="1">
            <a:spLocks/>
          </p:cNvSpPr>
          <p:nvPr/>
        </p:nvSpPr>
        <p:spPr>
          <a:xfrm>
            <a:off x="3357554" y="3857628"/>
            <a:ext cx="5486384" cy="2071702"/>
          </a:xfrm>
          <a:prstGeom prst="roundRect">
            <a:avLst/>
          </a:prstGeom>
          <a:solidFill>
            <a:schemeClr val="accent3">
              <a:lumMod val="40000"/>
              <a:lumOff val="60000"/>
            </a:schemeClr>
          </a:solidFill>
          <a:ln>
            <a:noFill/>
          </a:ln>
          <a:effectLst/>
          <a:scene3d>
            <a:camera prst="orthographicFront">
              <a:rot lat="0" lon="0" rev="0"/>
            </a:camera>
            <a:lightRig rig="contrasting" dir="t">
              <a:rot lat="0" lon="0" rev="7800000"/>
            </a:lightRig>
          </a:scene3d>
          <a:sp3d>
            <a:bevelT w="139700" h="139700"/>
          </a:sp3d>
        </p:spPr>
        <p:txBody>
          <a:bodyPr anchor="b"/>
          <a:lstStyle/>
          <a:p>
            <a:pPr algn="just" fontAlgn="auto">
              <a:spcAft>
                <a:spcPts val="0"/>
              </a:spcAft>
              <a:defRPr/>
            </a:pPr>
            <a:r>
              <a:rPr lang="en-US" dirty="0">
                <a:latin typeface="+mn-lt"/>
              </a:rPr>
              <a:t>Request an audit is an examination of financial statements by the external audit services (public accounting) to ensure that financial statements can be accounted for, not the internal audit or that is usually performed by a Supervisory Agency the cooperative itself.</a:t>
            </a:r>
            <a:endParaRPr lang="en-US" b="1" dirty="0">
              <a:effectLst>
                <a:outerShdw blurRad="53975" dist="22860" dir="5400000" algn="tl" rotWithShape="0">
                  <a:srgbClr val="000000">
                    <a:alpha val="55000"/>
                  </a:srgbClr>
                </a:outerShdw>
              </a:effectLst>
              <a:latin typeface="+mj-lt"/>
              <a:ea typeface="+mj-ea"/>
              <a:cs typeface="+mj-cs"/>
            </a:endParaRPr>
          </a:p>
        </p:txBody>
      </p:sp>
      <p:sp>
        <p:nvSpPr>
          <p:cNvPr id="10" name="Title 1"/>
          <p:cNvSpPr txBox="1">
            <a:spLocks/>
          </p:cNvSpPr>
          <p:nvPr/>
        </p:nvSpPr>
        <p:spPr>
          <a:xfrm>
            <a:off x="345118" y="4384888"/>
            <a:ext cx="1928826" cy="857256"/>
          </a:xfrm>
          <a:prstGeom prst="roundRect">
            <a:avLst/>
          </a:prstGeom>
          <a:solidFill>
            <a:schemeClr val="accent3">
              <a:lumMod val="75000"/>
            </a:schemeClr>
          </a:solidFill>
          <a:ln>
            <a:noFill/>
          </a:ln>
          <a:effectLst/>
          <a:scene3d>
            <a:camera prst="orthographicFront">
              <a:rot lat="0" lon="0" rev="0"/>
            </a:camera>
            <a:lightRig rig="contrasting" dir="t">
              <a:rot lat="0" lon="0" rev="7800000"/>
            </a:lightRig>
          </a:scene3d>
          <a:sp3d>
            <a:bevelT w="139700" h="139700"/>
          </a:sp3d>
        </p:spPr>
        <p:txBody>
          <a:bodyPr anchor="b"/>
          <a:lstStyle/>
          <a:p>
            <a:pPr algn="ctr" fontAlgn="auto">
              <a:spcAft>
                <a:spcPts val="0"/>
              </a:spcAft>
              <a:defRPr/>
            </a:pPr>
            <a:r>
              <a:rPr lang="en-US" sz="1600" b="1" dirty="0">
                <a:solidFill>
                  <a:schemeClr val="bg1"/>
                </a:solidFill>
                <a:latin typeface="+mn-lt"/>
              </a:rPr>
              <a:t>Request the Services an External Audit</a:t>
            </a:r>
            <a:endParaRPr lang="en-US" sz="1600" b="1" dirty="0">
              <a:solidFill>
                <a:schemeClr val="bg1"/>
              </a:solidFill>
              <a:latin typeface="+mj-lt"/>
              <a:ea typeface="+mj-ea"/>
              <a:cs typeface="+mj-cs"/>
            </a:endParaRPr>
          </a:p>
        </p:txBody>
      </p:sp>
      <p:sp>
        <p:nvSpPr>
          <p:cNvPr id="11" name="Right Arrow 10"/>
          <p:cNvSpPr/>
          <p:nvPr/>
        </p:nvSpPr>
        <p:spPr>
          <a:xfrm>
            <a:off x="2414518" y="4500570"/>
            <a:ext cx="857256" cy="571504"/>
          </a:xfrm>
          <a:prstGeom prst="rightArrow">
            <a:avLst/>
          </a:prstGeom>
          <a:solidFill>
            <a:schemeClr val="tx2">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p:split orient="ver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357554" y="357166"/>
            <a:ext cx="5486384" cy="2071702"/>
          </a:xfrm>
          <a:prstGeom prst="roundRect">
            <a:avLst/>
          </a:prstGeom>
          <a:solidFill>
            <a:schemeClr val="accent5">
              <a:lumMod val="40000"/>
              <a:lumOff val="60000"/>
            </a:schemeClr>
          </a:solidFill>
          <a:ln>
            <a:noFill/>
          </a:ln>
          <a:effectLst/>
          <a:scene3d>
            <a:camera prst="orthographicFront">
              <a:rot lat="0" lon="0" rev="0"/>
            </a:camera>
            <a:lightRig rig="contrasting" dir="t">
              <a:rot lat="0" lon="0" rev="7800000"/>
            </a:lightRig>
          </a:scene3d>
          <a:sp3d>
            <a:bevelT w="139700" h="139700"/>
          </a:sp3d>
        </p:spPr>
        <p:txBody>
          <a:bodyPr anchor="b"/>
          <a:lstStyle/>
          <a:p>
            <a:pPr algn="just" fontAlgn="auto">
              <a:spcAft>
                <a:spcPts val="0"/>
              </a:spcAft>
              <a:defRPr/>
            </a:pPr>
            <a:r>
              <a:rPr lang="en-US" sz="1400" dirty="0">
                <a:latin typeface="+mn-lt"/>
              </a:rPr>
              <a:t>Members of the Cooperative are persons or legal entity of cooperatives which have the same economic interests as the owner and the user of the services of the cooperative itself, participate actively to develop Cooperative efforts and other terms specified in the articles of the cooperative and are listed in members, according to ACT the Republic No. 25 of 2005 of cooperatives.</a:t>
            </a:r>
            <a:endParaRPr lang="en-US" sz="1400" b="1" dirty="0">
              <a:effectLst>
                <a:outerShdw blurRad="53975" dist="22860" dir="5400000" algn="tl" rotWithShape="0">
                  <a:srgbClr val="000000">
                    <a:alpha val="55000"/>
                  </a:srgbClr>
                </a:outerShdw>
              </a:effectLst>
              <a:latin typeface="+mj-lt"/>
              <a:ea typeface="+mj-ea"/>
              <a:cs typeface="+mj-cs"/>
            </a:endParaRPr>
          </a:p>
        </p:txBody>
      </p:sp>
      <p:sp>
        <p:nvSpPr>
          <p:cNvPr id="2" name="Title 1"/>
          <p:cNvSpPr>
            <a:spLocks noGrp="1"/>
          </p:cNvSpPr>
          <p:nvPr>
            <p:ph type="ctrTitle" idx="4294967295"/>
          </p:nvPr>
        </p:nvSpPr>
        <p:spPr>
          <a:xfrm>
            <a:off x="345118" y="871980"/>
            <a:ext cx="1928826" cy="758624"/>
          </a:xfrm>
          <a:prstGeom prst="roundRect">
            <a:avLst/>
          </a:prstGeom>
          <a:solidFill>
            <a:schemeClr val="tx1"/>
          </a:solidFill>
          <a:scene3d>
            <a:camera prst="orthographicFront">
              <a:rot lat="0" lon="0" rev="0"/>
            </a:camera>
            <a:lightRig rig="contrasting" dir="t">
              <a:rot lat="0" lon="0" rev="7800000"/>
            </a:lightRig>
          </a:scene3d>
          <a:sp3d>
            <a:bevelT w="139700" h="139700"/>
          </a:sp3d>
        </p:spPr>
        <p:txBody>
          <a:bodyPr anchor="ctr">
            <a:noAutofit/>
          </a:bodyPr>
          <a:lstStyle/>
          <a:p>
            <a:pPr algn="ctr" fontAlgn="auto">
              <a:spcAft>
                <a:spcPts val="0"/>
              </a:spcAft>
              <a:defRPr/>
            </a:pPr>
            <a:r>
              <a:rPr lang="en-US" sz="1600" dirty="0" smtClean="0">
                <a:solidFill>
                  <a:srgbClr val="FFFF00"/>
                </a:solidFill>
              </a:rPr>
              <a:t>Member Cooperative</a:t>
            </a:r>
            <a:endParaRPr lang="en-US" sz="1600" dirty="0">
              <a:solidFill>
                <a:srgbClr val="FFFF00"/>
              </a:solidFill>
              <a:effectLst/>
            </a:endParaRPr>
          </a:p>
        </p:txBody>
      </p:sp>
      <p:sp>
        <p:nvSpPr>
          <p:cNvPr id="8" name="Right Arrow 7"/>
          <p:cNvSpPr/>
          <p:nvPr/>
        </p:nvSpPr>
        <p:spPr>
          <a:xfrm>
            <a:off x="2414518" y="987662"/>
            <a:ext cx="857256" cy="571504"/>
          </a:xfrm>
          <a:prstGeom prst="rightArrow">
            <a:avLst/>
          </a:prstGeom>
          <a:solidFill>
            <a:schemeClr val="tx2">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itle 1"/>
          <p:cNvSpPr txBox="1">
            <a:spLocks/>
          </p:cNvSpPr>
          <p:nvPr/>
        </p:nvSpPr>
        <p:spPr>
          <a:xfrm>
            <a:off x="3357554" y="2741814"/>
            <a:ext cx="5486384" cy="1571636"/>
          </a:xfrm>
          <a:prstGeom prst="roundRect">
            <a:avLst/>
          </a:prstGeom>
          <a:solidFill>
            <a:schemeClr val="accent6">
              <a:lumMod val="40000"/>
              <a:lumOff val="60000"/>
            </a:schemeClr>
          </a:solidFill>
          <a:ln>
            <a:noFill/>
          </a:ln>
          <a:effectLst/>
          <a:scene3d>
            <a:camera prst="orthographicFront">
              <a:rot lat="0" lon="0" rev="0"/>
            </a:camera>
            <a:lightRig rig="contrasting" dir="t">
              <a:rot lat="0" lon="0" rev="7800000"/>
            </a:lightRig>
          </a:scene3d>
          <a:sp3d>
            <a:bevelT w="139700" h="139700"/>
          </a:sp3d>
        </p:spPr>
        <p:txBody>
          <a:bodyPr anchor="ctr"/>
          <a:lstStyle/>
          <a:p>
            <a:pPr algn="just" fontAlgn="auto">
              <a:spcAft>
                <a:spcPts val="0"/>
              </a:spcAft>
              <a:defRPr/>
            </a:pPr>
            <a:r>
              <a:rPr lang="en-US" dirty="0">
                <a:latin typeface="+mn-lt"/>
              </a:rPr>
              <a:t>The scale is small large size cooperatives of cooperatives based on Assets owned by cooperatives (Jonah, 1992).</a:t>
            </a:r>
            <a:endParaRPr lang="en-US" b="1" dirty="0">
              <a:effectLst>
                <a:outerShdw blurRad="53975" dist="22860" dir="5400000" algn="tl" rotWithShape="0">
                  <a:srgbClr val="000000">
                    <a:alpha val="55000"/>
                  </a:srgbClr>
                </a:outerShdw>
              </a:effectLst>
              <a:latin typeface="+mj-lt"/>
              <a:ea typeface="+mj-ea"/>
              <a:cs typeface="+mj-cs"/>
            </a:endParaRPr>
          </a:p>
        </p:txBody>
      </p:sp>
      <p:sp>
        <p:nvSpPr>
          <p:cNvPr id="10" name="Title 1"/>
          <p:cNvSpPr txBox="1">
            <a:spLocks/>
          </p:cNvSpPr>
          <p:nvPr/>
        </p:nvSpPr>
        <p:spPr>
          <a:xfrm>
            <a:off x="345118" y="3128500"/>
            <a:ext cx="1928826" cy="857256"/>
          </a:xfrm>
          <a:prstGeom prst="roundRect">
            <a:avLst/>
          </a:prstGeom>
          <a:solidFill>
            <a:schemeClr val="accent6">
              <a:lumMod val="50000"/>
            </a:schemeClr>
          </a:solidFill>
          <a:ln>
            <a:noFill/>
          </a:ln>
          <a:effectLst/>
          <a:scene3d>
            <a:camera prst="orthographicFront">
              <a:rot lat="0" lon="0" rev="0"/>
            </a:camera>
            <a:lightRig rig="contrasting" dir="t">
              <a:rot lat="0" lon="0" rev="7800000"/>
            </a:lightRig>
          </a:scene3d>
          <a:sp3d>
            <a:bevelT w="139700" h="139700"/>
          </a:sp3d>
        </p:spPr>
        <p:txBody>
          <a:bodyPr anchor="ctr"/>
          <a:lstStyle/>
          <a:p>
            <a:pPr algn="ctr" fontAlgn="auto">
              <a:spcAft>
                <a:spcPts val="0"/>
              </a:spcAft>
              <a:defRPr/>
            </a:pPr>
            <a:r>
              <a:rPr lang="en-US" sz="1600" b="1" dirty="0">
                <a:solidFill>
                  <a:schemeClr val="bg1"/>
                </a:solidFill>
                <a:latin typeface="+mn-lt"/>
              </a:rPr>
              <a:t>Scale Cooperative</a:t>
            </a:r>
            <a:endParaRPr lang="en-US" sz="1600" b="1" dirty="0">
              <a:solidFill>
                <a:schemeClr val="bg1"/>
              </a:solidFill>
              <a:latin typeface="+mj-lt"/>
              <a:ea typeface="+mj-ea"/>
              <a:cs typeface="+mj-cs"/>
            </a:endParaRPr>
          </a:p>
        </p:txBody>
      </p:sp>
      <p:sp>
        <p:nvSpPr>
          <p:cNvPr id="11" name="Right Arrow 10"/>
          <p:cNvSpPr/>
          <p:nvPr/>
        </p:nvSpPr>
        <p:spPr>
          <a:xfrm>
            <a:off x="2414518" y="3244182"/>
            <a:ext cx="857256" cy="571504"/>
          </a:xfrm>
          <a:prstGeom prst="rightArrow">
            <a:avLst/>
          </a:prstGeom>
          <a:solidFill>
            <a:schemeClr val="tx2">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Title 1"/>
          <p:cNvSpPr txBox="1">
            <a:spLocks/>
          </p:cNvSpPr>
          <p:nvPr/>
        </p:nvSpPr>
        <p:spPr>
          <a:xfrm>
            <a:off x="3345108" y="4811214"/>
            <a:ext cx="5486384" cy="1571636"/>
          </a:xfrm>
          <a:prstGeom prst="roundRect">
            <a:avLst/>
          </a:prstGeom>
          <a:solidFill>
            <a:schemeClr val="bg2">
              <a:lumMod val="75000"/>
            </a:schemeClr>
          </a:solidFill>
          <a:ln>
            <a:noFill/>
          </a:ln>
          <a:effectLst/>
          <a:scene3d>
            <a:camera prst="orthographicFront">
              <a:rot lat="0" lon="0" rev="0"/>
            </a:camera>
            <a:lightRig rig="contrasting" dir="t">
              <a:rot lat="0" lon="0" rev="7800000"/>
            </a:lightRig>
          </a:scene3d>
          <a:sp3d>
            <a:bevelT w="139700" h="139700"/>
          </a:sp3d>
        </p:spPr>
        <p:txBody>
          <a:bodyPr anchor="ctr"/>
          <a:lstStyle/>
          <a:p>
            <a:pPr algn="just" fontAlgn="auto">
              <a:spcAft>
                <a:spcPts val="0"/>
              </a:spcAft>
              <a:defRPr/>
            </a:pPr>
            <a:r>
              <a:rPr lang="en-US" dirty="0">
                <a:latin typeface="+mn-lt"/>
              </a:rPr>
              <a:t>Total liability is the obligation or debt that must be paid by the institution of cooperative good short-term liabilities and long-term liabilities.</a:t>
            </a:r>
            <a:endParaRPr lang="en-US" b="1" dirty="0">
              <a:effectLst>
                <a:outerShdw blurRad="53975" dist="22860" dir="5400000" algn="tl" rotWithShape="0">
                  <a:srgbClr val="000000">
                    <a:alpha val="55000"/>
                  </a:srgbClr>
                </a:outerShdw>
              </a:effectLst>
              <a:latin typeface="+mj-lt"/>
              <a:ea typeface="+mj-ea"/>
              <a:cs typeface="+mj-cs"/>
            </a:endParaRPr>
          </a:p>
        </p:txBody>
      </p:sp>
      <p:sp>
        <p:nvSpPr>
          <p:cNvPr id="13" name="Title 1"/>
          <p:cNvSpPr txBox="1">
            <a:spLocks/>
          </p:cNvSpPr>
          <p:nvPr/>
        </p:nvSpPr>
        <p:spPr>
          <a:xfrm>
            <a:off x="332672" y="5197900"/>
            <a:ext cx="1928826" cy="857256"/>
          </a:xfrm>
          <a:prstGeom prst="roundRect">
            <a:avLst/>
          </a:prstGeom>
          <a:solidFill>
            <a:schemeClr val="bg2">
              <a:lumMod val="10000"/>
            </a:schemeClr>
          </a:solidFill>
          <a:ln>
            <a:noFill/>
          </a:ln>
          <a:effectLst/>
          <a:scene3d>
            <a:camera prst="orthographicFront">
              <a:rot lat="0" lon="0" rev="0"/>
            </a:camera>
            <a:lightRig rig="contrasting" dir="t">
              <a:rot lat="0" lon="0" rev="7800000"/>
            </a:lightRig>
          </a:scene3d>
          <a:sp3d>
            <a:bevelT w="139700" h="139700"/>
          </a:sp3d>
        </p:spPr>
        <p:txBody>
          <a:bodyPr anchor="ctr"/>
          <a:lstStyle/>
          <a:p>
            <a:pPr algn="ctr" fontAlgn="auto">
              <a:spcAft>
                <a:spcPts val="0"/>
              </a:spcAft>
              <a:defRPr/>
            </a:pPr>
            <a:r>
              <a:rPr lang="en-US" sz="1600" b="1" dirty="0">
                <a:solidFill>
                  <a:schemeClr val="bg1"/>
                </a:solidFill>
                <a:latin typeface="+mn-lt"/>
              </a:rPr>
              <a:t>Total Liability</a:t>
            </a:r>
            <a:endParaRPr lang="en-US" sz="1600" b="1" dirty="0">
              <a:solidFill>
                <a:schemeClr val="bg1"/>
              </a:solidFill>
              <a:latin typeface="+mj-lt"/>
              <a:ea typeface="+mj-ea"/>
              <a:cs typeface="+mj-cs"/>
            </a:endParaRPr>
          </a:p>
        </p:txBody>
      </p:sp>
      <p:sp>
        <p:nvSpPr>
          <p:cNvPr id="14" name="Right Arrow 13"/>
          <p:cNvSpPr/>
          <p:nvPr/>
        </p:nvSpPr>
        <p:spPr>
          <a:xfrm>
            <a:off x="2402072" y="5313582"/>
            <a:ext cx="857256" cy="571504"/>
          </a:xfrm>
          <a:prstGeom prst="rightArrow">
            <a:avLst/>
          </a:prstGeom>
          <a:solidFill>
            <a:schemeClr val="tx2">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p:spli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571736" y="357166"/>
            <a:ext cx="3500462" cy="714380"/>
          </a:xfrm>
          <a:prstGeom prst="roundRect">
            <a:avLst/>
          </a:prstGeom>
          <a:solidFill>
            <a:schemeClr val="accent4">
              <a:lumMod val="75000"/>
            </a:schemeClr>
          </a:solidFill>
          <a:ln>
            <a:noFill/>
          </a:ln>
          <a:effectLst/>
          <a:scene3d>
            <a:camera prst="orthographicFront">
              <a:rot lat="0" lon="0" rev="0"/>
            </a:camera>
            <a:lightRig rig="contrasting" dir="t">
              <a:rot lat="0" lon="0" rev="7800000"/>
            </a:lightRig>
          </a:scene3d>
          <a:sp3d>
            <a:bevelT w="139700" h="139700"/>
          </a:sp3d>
        </p:spPr>
        <p:txBody>
          <a:bodyPr anchor="ctr"/>
          <a:lstStyle/>
          <a:p>
            <a:pPr algn="ctr" fontAlgn="auto">
              <a:spcAft>
                <a:spcPts val="0"/>
              </a:spcAft>
              <a:defRPr/>
            </a:pPr>
            <a:r>
              <a:rPr lang="en-US" sz="3200" b="1" dirty="0">
                <a:solidFill>
                  <a:schemeClr val="bg1"/>
                </a:solidFill>
                <a:latin typeface="+mn-lt"/>
              </a:rPr>
              <a:t>Hypothesis</a:t>
            </a:r>
            <a:endParaRPr lang="en-US" sz="3200" b="1" dirty="0">
              <a:solidFill>
                <a:schemeClr val="bg1"/>
              </a:solidFill>
              <a:latin typeface="+mj-lt"/>
              <a:ea typeface="+mj-ea"/>
              <a:cs typeface="+mj-cs"/>
            </a:endParaRPr>
          </a:p>
        </p:txBody>
      </p:sp>
      <p:sp>
        <p:nvSpPr>
          <p:cNvPr id="11269" name="Subtitle 2"/>
          <p:cNvSpPr txBox="1">
            <a:spLocks/>
          </p:cNvSpPr>
          <p:nvPr/>
        </p:nvSpPr>
        <p:spPr bwMode="auto">
          <a:xfrm>
            <a:off x="384175" y="1227138"/>
            <a:ext cx="8358188" cy="5072062"/>
          </a:xfrm>
          <a:prstGeom prst="rect">
            <a:avLst/>
          </a:prstGeom>
          <a:noFill/>
          <a:ln w="9525">
            <a:noFill/>
            <a:miter lim="800000"/>
            <a:headEnd/>
            <a:tailEnd/>
          </a:ln>
        </p:spPr>
        <p:txBody>
          <a:bodyPr lIns="182880" tIns="91440"/>
          <a:lstStyle/>
          <a:p>
            <a:pPr marL="722313" indent="-722313" defTabSz="987425">
              <a:tabLst>
                <a:tab pos="530225" algn="l"/>
                <a:tab pos="722313" algn="l"/>
              </a:tabLst>
            </a:pPr>
            <a:r>
              <a:rPr lang="en-US" sz="2400" dirty="0">
                <a:latin typeface="Verdana" pitchFamily="34" charset="0"/>
              </a:rPr>
              <a:t>H</a:t>
            </a:r>
            <a:r>
              <a:rPr lang="en-US" sz="2400" baseline="-25000" dirty="0">
                <a:latin typeface="Verdana" pitchFamily="34" charset="0"/>
              </a:rPr>
              <a:t>1</a:t>
            </a:r>
            <a:r>
              <a:rPr lang="en-US" sz="2400" dirty="0">
                <a:latin typeface="Verdana" pitchFamily="34" charset="0"/>
              </a:rPr>
              <a:t>	: 	Members significant influence to request External Audit </a:t>
            </a:r>
          </a:p>
          <a:p>
            <a:pPr marL="722313" indent="-722313" defTabSz="987425">
              <a:tabLst>
                <a:tab pos="530225" algn="l"/>
                <a:tab pos="722313" algn="l"/>
              </a:tabLst>
            </a:pPr>
            <a:r>
              <a:rPr lang="en-US" sz="2400" dirty="0">
                <a:latin typeface="Verdana" pitchFamily="34" charset="0"/>
              </a:rPr>
              <a:t>H</a:t>
            </a:r>
            <a:r>
              <a:rPr lang="en-US" sz="2400" baseline="-25000" dirty="0">
                <a:latin typeface="Verdana" pitchFamily="34" charset="0"/>
              </a:rPr>
              <a:t>2</a:t>
            </a:r>
            <a:r>
              <a:rPr lang="en-US" sz="2400" dirty="0">
                <a:latin typeface="Verdana" pitchFamily="34" charset="0"/>
              </a:rPr>
              <a:t>	: 	Scale cooperative significant influence to request External Audit </a:t>
            </a:r>
          </a:p>
          <a:p>
            <a:pPr marL="722313" indent="-722313" defTabSz="987425">
              <a:tabLst>
                <a:tab pos="530225" algn="l"/>
                <a:tab pos="722313" algn="l"/>
              </a:tabLst>
            </a:pPr>
            <a:r>
              <a:rPr lang="en-US" sz="2400" dirty="0">
                <a:latin typeface="Verdana" pitchFamily="34" charset="0"/>
              </a:rPr>
              <a:t>H</a:t>
            </a:r>
            <a:r>
              <a:rPr lang="en-US" sz="2400" baseline="-25000" dirty="0">
                <a:latin typeface="Verdana" pitchFamily="34" charset="0"/>
              </a:rPr>
              <a:t>3</a:t>
            </a:r>
            <a:r>
              <a:rPr lang="en-US" sz="2400" dirty="0">
                <a:latin typeface="Verdana" pitchFamily="34" charset="0"/>
              </a:rPr>
              <a:t>	: 	Total liabilities significant influence to request External Audit</a:t>
            </a:r>
          </a:p>
          <a:p>
            <a:pPr marL="722313" indent="-722313" defTabSz="987425">
              <a:tabLst>
                <a:tab pos="530225" algn="l"/>
                <a:tab pos="722313" algn="l"/>
              </a:tabLst>
            </a:pPr>
            <a:r>
              <a:rPr lang="en-US" sz="2400" dirty="0">
                <a:latin typeface="Verdana" pitchFamily="34" charset="0"/>
              </a:rPr>
              <a:t>H</a:t>
            </a:r>
            <a:r>
              <a:rPr lang="en-US" sz="2400" baseline="-25000" dirty="0">
                <a:latin typeface="Verdana" pitchFamily="34" charset="0"/>
              </a:rPr>
              <a:t>4</a:t>
            </a:r>
            <a:r>
              <a:rPr lang="en-US" sz="2400" dirty="0">
                <a:latin typeface="Verdana" pitchFamily="34" charset="0"/>
              </a:rPr>
              <a:t>	:	Members significant influence to financial performance cooperative </a:t>
            </a:r>
          </a:p>
          <a:p>
            <a:pPr marL="722313" indent="-722313" defTabSz="987425">
              <a:tabLst>
                <a:tab pos="530225" algn="l"/>
                <a:tab pos="722313" algn="l"/>
              </a:tabLst>
            </a:pPr>
            <a:r>
              <a:rPr lang="en-US" sz="2400" dirty="0">
                <a:latin typeface="Verdana" pitchFamily="34" charset="0"/>
              </a:rPr>
              <a:t>H</a:t>
            </a:r>
            <a:r>
              <a:rPr lang="en-US" sz="2400" baseline="-25000" dirty="0">
                <a:latin typeface="Verdana" pitchFamily="34" charset="0"/>
              </a:rPr>
              <a:t>5</a:t>
            </a:r>
            <a:r>
              <a:rPr lang="en-US" sz="2400" dirty="0">
                <a:latin typeface="Verdana" pitchFamily="34" charset="0"/>
              </a:rPr>
              <a:t>	: 	Scale cooperative significant influence to financial performance cooperative </a:t>
            </a:r>
          </a:p>
          <a:p>
            <a:pPr marL="722313" indent="-722313" defTabSz="987425">
              <a:tabLst>
                <a:tab pos="530225" algn="l"/>
                <a:tab pos="722313" algn="l"/>
              </a:tabLst>
            </a:pPr>
            <a:r>
              <a:rPr lang="en-US" sz="2400" dirty="0">
                <a:latin typeface="Verdana" pitchFamily="34" charset="0"/>
              </a:rPr>
              <a:t>H</a:t>
            </a:r>
            <a:r>
              <a:rPr lang="en-US" sz="2400" baseline="-25000" dirty="0">
                <a:latin typeface="Verdana" pitchFamily="34" charset="0"/>
              </a:rPr>
              <a:t>6</a:t>
            </a:r>
            <a:r>
              <a:rPr lang="en-US" sz="2400" dirty="0">
                <a:latin typeface="Verdana" pitchFamily="34" charset="0"/>
              </a:rPr>
              <a:t> 	:	Total liabilities significant influence to financial performance cooperatives</a:t>
            </a:r>
          </a:p>
          <a:p>
            <a:pPr marL="722313" indent="-722313" defTabSz="987425">
              <a:tabLst>
                <a:tab pos="530225" algn="l"/>
                <a:tab pos="722313" algn="l"/>
              </a:tabLst>
            </a:pPr>
            <a:r>
              <a:rPr lang="en-US" sz="2400" dirty="0">
                <a:latin typeface="Verdana" pitchFamily="34" charset="0"/>
              </a:rPr>
              <a:t>H</a:t>
            </a:r>
            <a:r>
              <a:rPr lang="en-US" sz="2400" baseline="-25000" dirty="0">
                <a:latin typeface="Verdana" pitchFamily="34" charset="0"/>
              </a:rPr>
              <a:t>7</a:t>
            </a:r>
            <a:r>
              <a:rPr lang="en-US" sz="2400" dirty="0">
                <a:latin typeface="Verdana" pitchFamily="34" charset="0"/>
              </a:rPr>
              <a:t>	:	Request External Audit significant influence to financial performance </a:t>
            </a:r>
            <a:r>
              <a:rPr lang="en-US" sz="2400" dirty="0" smtClean="0">
                <a:latin typeface="Verdana" pitchFamily="34" charset="0"/>
              </a:rPr>
              <a:t>cooperative</a:t>
            </a:r>
            <a:endParaRPr lang="en-US" sz="2400" dirty="0">
              <a:latin typeface="Verdana" pitchFamily="34" charset="0"/>
            </a:endParaRPr>
          </a:p>
        </p:txBody>
      </p:sp>
    </p:spTree>
  </p:cSld>
  <p:clrMapOvr>
    <a:masterClrMapping/>
  </p:clrMapOvr>
  <p:transition>
    <p:spli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85720" y="2928934"/>
            <a:ext cx="1928826" cy="714380"/>
          </a:xfrm>
          <a:prstGeom prst="roundRect">
            <a:avLst/>
          </a:prstGeom>
          <a:solidFill>
            <a:schemeClr val="accent3">
              <a:lumMod val="75000"/>
            </a:schemeClr>
          </a:solidFill>
          <a:ln>
            <a:noFill/>
          </a:ln>
          <a:effectLst/>
          <a:scene3d>
            <a:camera prst="orthographicFront">
              <a:rot lat="0" lon="0" rev="0"/>
            </a:camera>
            <a:lightRig rig="contrasting" dir="t">
              <a:rot lat="0" lon="0" rev="7800000"/>
            </a:lightRig>
          </a:scene3d>
          <a:sp3d>
            <a:bevelT w="139700" h="139700"/>
          </a:sp3d>
        </p:spPr>
        <p:txBody>
          <a:bodyPr anchor="ctr"/>
          <a:lstStyle/>
          <a:p>
            <a:pPr algn="ctr" fontAlgn="auto">
              <a:spcAft>
                <a:spcPts val="0"/>
              </a:spcAft>
              <a:defRPr/>
            </a:pPr>
            <a:r>
              <a:rPr lang="en-US" sz="2000" b="1" dirty="0">
                <a:solidFill>
                  <a:schemeClr val="bg1"/>
                </a:solidFill>
                <a:latin typeface="Arial" pitchFamily="34" charset="0"/>
                <a:cs typeface="Arial" pitchFamily="34" charset="0"/>
              </a:rPr>
              <a:t>Methodology</a:t>
            </a:r>
            <a:endParaRPr lang="en-US" sz="2000" b="1" dirty="0">
              <a:solidFill>
                <a:schemeClr val="bg1"/>
              </a:solidFill>
              <a:latin typeface="Arial" pitchFamily="34" charset="0"/>
              <a:ea typeface="+mj-ea"/>
              <a:cs typeface="Arial" pitchFamily="34" charset="0"/>
            </a:endParaRPr>
          </a:p>
        </p:txBody>
      </p:sp>
      <p:sp>
        <p:nvSpPr>
          <p:cNvPr id="4" name="Title 1"/>
          <p:cNvSpPr txBox="1">
            <a:spLocks/>
          </p:cNvSpPr>
          <p:nvPr/>
        </p:nvSpPr>
        <p:spPr>
          <a:xfrm>
            <a:off x="3643306" y="285728"/>
            <a:ext cx="5214974" cy="2056954"/>
          </a:xfrm>
          <a:prstGeom prst="roundRect">
            <a:avLst/>
          </a:prstGeom>
          <a:solidFill>
            <a:schemeClr val="accent3">
              <a:lumMod val="40000"/>
              <a:lumOff val="60000"/>
            </a:schemeClr>
          </a:solidFill>
          <a:ln>
            <a:noFill/>
          </a:ln>
          <a:effectLst/>
          <a:scene3d>
            <a:camera prst="orthographicFront">
              <a:rot lat="0" lon="0" rev="0"/>
            </a:camera>
            <a:lightRig rig="contrasting" dir="t">
              <a:rot lat="0" lon="0" rev="7800000"/>
            </a:lightRig>
          </a:scene3d>
          <a:sp3d>
            <a:bevelT w="139700" h="139700"/>
          </a:sp3d>
        </p:spPr>
        <p:txBody>
          <a:bodyPr anchor="ctr"/>
          <a:lstStyle/>
          <a:p>
            <a:pPr algn="ctr" fontAlgn="auto">
              <a:lnSpc>
                <a:spcPct val="150000"/>
              </a:lnSpc>
              <a:spcAft>
                <a:spcPts val="0"/>
              </a:spcAft>
              <a:defRPr/>
            </a:pPr>
            <a:r>
              <a:rPr lang="en-US" b="1" dirty="0">
                <a:latin typeface="+mn-lt"/>
              </a:rPr>
              <a:t>Observational design</a:t>
            </a:r>
          </a:p>
          <a:p>
            <a:pPr algn="just" fontAlgn="auto">
              <a:spcAft>
                <a:spcPts val="0"/>
              </a:spcAft>
              <a:defRPr/>
            </a:pPr>
            <a:r>
              <a:rPr lang="en-US" sz="1400" dirty="0">
                <a:latin typeface="+mn-lt"/>
              </a:rPr>
              <a:t>The design of this research is causal research design. This is because the study was intended to examine the influences between variables. This research is explanatory research, referred to as aims to explain the influence among variables through hypothesis testing (</a:t>
            </a:r>
            <a:r>
              <a:rPr lang="en-US" sz="1400" dirty="0" err="1">
                <a:latin typeface="+mn-lt"/>
              </a:rPr>
              <a:t>Malhotra</a:t>
            </a:r>
            <a:r>
              <a:rPr lang="en-US" sz="1400" dirty="0">
                <a:latin typeface="+mn-lt"/>
              </a:rPr>
              <a:t> 1999: 212-243).</a:t>
            </a:r>
            <a:endParaRPr lang="en-US" sz="1400" b="1" dirty="0">
              <a:solidFill>
                <a:schemeClr val="bg1"/>
              </a:solidFill>
              <a:latin typeface="+mj-lt"/>
              <a:ea typeface="+mj-ea"/>
              <a:cs typeface="+mj-cs"/>
            </a:endParaRPr>
          </a:p>
        </p:txBody>
      </p:sp>
      <p:sp>
        <p:nvSpPr>
          <p:cNvPr id="5" name="Title 1"/>
          <p:cNvSpPr txBox="1">
            <a:spLocks/>
          </p:cNvSpPr>
          <p:nvPr/>
        </p:nvSpPr>
        <p:spPr>
          <a:xfrm>
            <a:off x="3643306" y="2643182"/>
            <a:ext cx="5214974" cy="1643074"/>
          </a:xfrm>
          <a:prstGeom prst="roundRect">
            <a:avLst/>
          </a:prstGeom>
          <a:solidFill>
            <a:schemeClr val="accent3">
              <a:lumMod val="40000"/>
              <a:lumOff val="60000"/>
            </a:schemeClr>
          </a:solidFill>
          <a:ln>
            <a:noFill/>
          </a:ln>
          <a:effectLst/>
          <a:scene3d>
            <a:camera prst="orthographicFront">
              <a:rot lat="0" lon="0" rev="0"/>
            </a:camera>
            <a:lightRig rig="contrasting" dir="t">
              <a:rot lat="0" lon="0" rev="7800000"/>
            </a:lightRig>
          </a:scene3d>
          <a:sp3d>
            <a:bevelT w="139700" h="139700"/>
          </a:sp3d>
        </p:spPr>
        <p:txBody>
          <a:bodyPr anchor="ctr"/>
          <a:lstStyle/>
          <a:p>
            <a:pPr algn="ctr" fontAlgn="auto">
              <a:lnSpc>
                <a:spcPct val="150000"/>
              </a:lnSpc>
              <a:spcBef>
                <a:spcPts val="0"/>
              </a:spcBef>
              <a:spcAft>
                <a:spcPts val="0"/>
              </a:spcAft>
              <a:defRPr/>
            </a:pPr>
            <a:r>
              <a:rPr lang="en-US" sz="1600" b="1" dirty="0">
                <a:latin typeface="+mn-lt"/>
              </a:rPr>
              <a:t>Population and Sample </a:t>
            </a:r>
            <a:endParaRPr lang="en-US" sz="1600" dirty="0">
              <a:latin typeface="+mn-lt"/>
            </a:endParaRPr>
          </a:p>
          <a:p>
            <a:pPr fontAlgn="auto">
              <a:spcBef>
                <a:spcPts val="0"/>
              </a:spcBef>
              <a:spcAft>
                <a:spcPts val="0"/>
              </a:spcAft>
              <a:defRPr/>
            </a:pPr>
            <a:r>
              <a:rPr lang="en-US" sz="1600" dirty="0">
                <a:latin typeface="+mn-lt"/>
              </a:rPr>
              <a:t>Population in observational it is Cooperative at Javanese East one entire total 28.774. Sample take is done with tech non probabilities by methodic purposive   sampling. Sample in observational it total 120 Cooperatives.</a:t>
            </a:r>
          </a:p>
        </p:txBody>
      </p:sp>
      <p:sp>
        <p:nvSpPr>
          <p:cNvPr id="6" name="Title 1"/>
          <p:cNvSpPr txBox="1">
            <a:spLocks/>
          </p:cNvSpPr>
          <p:nvPr/>
        </p:nvSpPr>
        <p:spPr>
          <a:xfrm>
            <a:off x="3571868" y="4714884"/>
            <a:ext cx="5214974" cy="1643074"/>
          </a:xfrm>
          <a:prstGeom prst="roundRect">
            <a:avLst/>
          </a:prstGeom>
          <a:solidFill>
            <a:schemeClr val="accent3">
              <a:lumMod val="40000"/>
              <a:lumOff val="60000"/>
            </a:schemeClr>
          </a:solidFill>
          <a:ln>
            <a:noFill/>
          </a:ln>
          <a:effectLst/>
          <a:scene3d>
            <a:camera prst="orthographicFront">
              <a:rot lat="0" lon="0" rev="0"/>
            </a:camera>
            <a:lightRig rig="contrasting" dir="t">
              <a:rot lat="0" lon="0" rev="7800000"/>
            </a:lightRig>
          </a:scene3d>
          <a:sp3d>
            <a:bevelT w="139700" h="139700"/>
          </a:sp3d>
        </p:spPr>
        <p:txBody>
          <a:bodyPr anchor="ctr"/>
          <a:lstStyle/>
          <a:p>
            <a:pPr algn="ctr" fontAlgn="auto">
              <a:lnSpc>
                <a:spcPct val="150000"/>
              </a:lnSpc>
              <a:spcBef>
                <a:spcPts val="0"/>
              </a:spcBef>
              <a:spcAft>
                <a:spcPts val="0"/>
              </a:spcAft>
              <a:defRPr/>
            </a:pPr>
            <a:r>
              <a:rPr lang="en-US" sz="1600" b="1" dirty="0">
                <a:latin typeface="+mn-lt"/>
              </a:rPr>
              <a:t>The Technique Analysis of Data </a:t>
            </a:r>
            <a:endParaRPr lang="en-US" sz="1600" dirty="0">
              <a:latin typeface="+mn-lt"/>
            </a:endParaRPr>
          </a:p>
          <a:p>
            <a:pPr fontAlgn="auto">
              <a:spcBef>
                <a:spcPts val="0"/>
              </a:spcBef>
              <a:spcAft>
                <a:spcPts val="0"/>
              </a:spcAft>
              <a:defRPr/>
            </a:pPr>
            <a:r>
              <a:rPr lang="en-US" sz="1600" dirty="0">
                <a:latin typeface="+mn-lt"/>
              </a:rPr>
              <a:t>Analysis techniques used in this research is the path analysis and test of classical assumptions. The data processing is done through the help of a computer program SPSS.</a:t>
            </a:r>
          </a:p>
        </p:txBody>
      </p:sp>
      <p:cxnSp>
        <p:nvCxnSpPr>
          <p:cNvPr id="8" name="Straight Arrow Connector 7"/>
          <p:cNvCxnSpPr/>
          <p:nvPr/>
        </p:nvCxnSpPr>
        <p:spPr>
          <a:xfrm rot="5400000" flipH="1" flipV="1">
            <a:off x="1928813" y="1643063"/>
            <a:ext cx="1928812" cy="13573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0" idx="1"/>
          </p:cNvCxnSpPr>
          <p:nvPr/>
        </p:nvCxnSpPr>
        <p:spPr>
          <a:xfrm>
            <a:off x="2214563" y="3286125"/>
            <a:ext cx="1428750" cy="1793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0" idx="1"/>
          </p:cNvCxnSpPr>
          <p:nvPr/>
        </p:nvCxnSpPr>
        <p:spPr>
          <a:xfrm rot="16200000" flipH="1">
            <a:off x="1767681" y="3733007"/>
            <a:ext cx="2251075" cy="13573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orient="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834</TotalTime>
  <Words>1135</Words>
  <Application>Microsoft Office PowerPoint</Application>
  <PresentationFormat>On-screen Show (4:3)</PresentationFormat>
  <Paragraphs>153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Aspect</vt:lpstr>
      <vt:lpstr>INTERNATIONAL SEMINAR  “INTERNATIONALIZATION OF HIGHER EDUCATION IN ASEAN COMMUNITY”</vt:lpstr>
      <vt:lpstr>Firm characteristic, demand for external auditing service and financial   performance: an empirical study on cooperative enterprises in East Java, Indonesia</vt:lpstr>
      <vt:lpstr>Slide 3</vt:lpstr>
      <vt:lpstr>Introduction </vt:lpstr>
      <vt:lpstr>Formulation Problems</vt:lpstr>
      <vt:lpstr>Financial Performance Cooperatives</vt:lpstr>
      <vt:lpstr>Member Cooperative</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MALANG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Influence Members, Scale Cooperative  and  Total Liabilities to Request External Audit and Implications on Financial Performance of Cooperatives  In East Java Indonesia </dc:title>
  <dc:creator>DIAH</dc:creator>
  <cp:lastModifiedBy>microsoft</cp:lastModifiedBy>
  <cp:revision>94</cp:revision>
  <dcterms:created xsi:type="dcterms:W3CDTF">2014-02-06T06:34:38Z</dcterms:created>
  <dcterms:modified xsi:type="dcterms:W3CDTF">2016-05-24T00:30:22Z</dcterms:modified>
</cp:coreProperties>
</file>