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6"/>
  </p:handoutMasterIdLst>
  <p:sldIdLst>
    <p:sldId id="256" r:id="rId2"/>
    <p:sldId id="259" r:id="rId3"/>
    <p:sldId id="260" r:id="rId4"/>
    <p:sldId id="264" r:id="rId5"/>
    <p:sldId id="262" r:id="rId6"/>
    <p:sldId id="263" r:id="rId7"/>
    <p:sldId id="266" r:id="rId8"/>
    <p:sldId id="269" r:id="rId9"/>
    <p:sldId id="267" r:id="rId10"/>
    <p:sldId id="268" r:id="rId11"/>
    <p:sldId id="270" r:id="rId12"/>
    <p:sldId id="271" r:id="rId13"/>
    <p:sldId id="272" r:id="rId14"/>
    <p:sldId id="284" r:id="rId15"/>
    <p:sldId id="273" r:id="rId16"/>
    <p:sldId id="274" r:id="rId17"/>
    <p:sldId id="275" r:id="rId18"/>
    <p:sldId id="276" r:id="rId19"/>
    <p:sldId id="277" r:id="rId20"/>
    <p:sldId id="278" r:id="rId21"/>
    <p:sldId id="283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949FC-E1E5-4F11-9FCE-628315B4A7D2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11CD-6C39-46DA-BBFD-E985E475C9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C46652-045A-401B-935E-2B62591006C6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173C7C-8CF0-418D-A319-3A89AE438D3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002060"/>
                </a:solidFill>
              </a:rPr>
              <a:t/>
            </a:r>
            <a:br>
              <a:rPr lang="en-US" sz="5300" b="1" dirty="0" smtClean="0">
                <a:solidFill>
                  <a:srgbClr val="002060"/>
                </a:solidFill>
              </a:rPr>
            </a:br>
            <a:r>
              <a:rPr lang="en-US" sz="5300" dirty="0" smtClean="0">
                <a:solidFill>
                  <a:srgbClr val="002060"/>
                </a:solidFill>
              </a:rPr>
              <a:t/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en-US" sz="5300" dirty="0" smtClean="0">
                <a:solidFill>
                  <a:srgbClr val="002060"/>
                </a:solidFill>
              </a:rPr>
              <a:t/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en-US" sz="5300" b="1" dirty="0" smtClean="0">
                <a:solidFill>
                  <a:srgbClr val="FFFF00"/>
                </a:solidFill>
              </a:rPr>
              <a:t>LOKAKARYA </a:t>
            </a:r>
            <a:r>
              <a:rPr lang="en-US" sz="5300" b="1" dirty="0">
                <a:solidFill>
                  <a:srgbClr val="FFFF00"/>
                </a:solidFill>
              </a:rPr>
              <a:t>DAN </a:t>
            </a:r>
            <a:r>
              <a:rPr lang="en-US" sz="5300" b="1" dirty="0" smtClean="0">
                <a:solidFill>
                  <a:srgbClr val="FFFF00"/>
                </a:solidFill>
              </a:rPr>
              <a:t>EVALUASI </a:t>
            </a:r>
            <a:r>
              <a:rPr lang="en-US" sz="3600" b="1" dirty="0">
                <a:solidFill>
                  <a:srgbClr val="FFFF00"/>
                </a:solidFill>
              </a:rPr>
              <a:t>KURIKULUM PRODI S1 AKUNTANSI, S1 DAN S2 MANAJEMEN STIE INDONESIA </a:t>
            </a:r>
            <a:r>
              <a:rPr lang="en-US" sz="6000" b="1" dirty="0" smtClean="0">
                <a:solidFill>
                  <a:srgbClr val="FFFF00"/>
                </a:solidFill>
              </a:rPr>
              <a:t>BANJARMASIN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2700" b="1" dirty="0" smtClean="0">
                <a:solidFill>
                  <a:srgbClr val="002060"/>
                </a:solidFill>
              </a:rPr>
              <a:t>28 </a:t>
            </a:r>
            <a:r>
              <a:rPr lang="en-US" sz="2700" b="1" dirty="0">
                <a:solidFill>
                  <a:srgbClr val="002060"/>
                </a:solidFill>
              </a:rPr>
              <a:t>– 29 </a:t>
            </a:r>
            <a:r>
              <a:rPr lang="en-US" sz="2700" b="1" dirty="0" err="1">
                <a:solidFill>
                  <a:srgbClr val="002060"/>
                </a:solidFill>
              </a:rPr>
              <a:t>Desember</a:t>
            </a:r>
            <a:r>
              <a:rPr lang="en-US" sz="2700" b="1" dirty="0">
                <a:solidFill>
                  <a:srgbClr val="002060"/>
                </a:solidFill>
              </a:rPr>
              <a:t> </a:t>
            </a:r>
            <a:r>
              <a:rPr lang="en-US" sz="2700" b="1" dirty="0" smtClean="0">
                <a:solidFill>
                  <a:srgbClr val="002060"/>
                </a:solidFill>
              </a:rPr>
              <a:t>2016</a:t>
            </a:r>
            <a:endParaRPr lang="en-US" sz="27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8534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DR.H.OYONG </a:t>
            </a:r>
            <a:r>
              <a:rPr lang="en-US" dirty="0" err="1" smtClean="0">
                <a:solidFill>
                  <a:srgbClr val="FF0000"/>
                </a:solidFill>
              </a:rPr>
              <a:t>LISA.,SE.,M.M.,CMA,Ak,CA,CIBA,CBV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ID" sz="2700" b="1" dirty="0" smtClean="0"/>
              <a:t>            CAPAIAN PEMBELAJARAN S1 AKUNTANSI</a:t>
            </a:r>
            <a:r>
              <a:rPr lang="en-US" sz="2700" b="1" u="sng" dirty="0" smtClean="0"/>
              <a:t/>
            </a:r>
            <a:br>
              <a:rPr lang="en-US" sz="2700" b="1" u="sng" dirty="0" smtClean="0"/>
            </a:br>
            <a:r>
              <a:rPr lang="en-ID" sz="2700" b="1" dirty="0" smtClean="0"/>
              <a:t>SIKAP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B</a:t>
            </a:r>
            <a:r>
              <a:rPr lang="es-ES" dirty="0" err="1" smtClean="0"/>
              <a:t>ertaqwa</a:t>
            </a:r>
            <a:r>
              <a:rPr lang="es-ES" dirty="0" smtClean="0"/>
              <a:t> </a:t>
            </a:r>
            <a:r>
              <a:rPr lang="es-ES" dirty="0" err="1" smtClean="0"/>
              <a:t>kepada</a:t>
            </a:r>
            <a:r>
              <a:rPr lang="es-ES" dirty="0" smtClean="0"/>
              <a:t> </a:t>
            </a:r>
            <a:r>
              <a:rPr lang="es-ES" dirty="0" err="1" smtClean="0"/>
              <a:t>Tuhan</a:t>
            </a:r>
            <a:r>
              <a:rPr lang="es-ES" dirty="0" smtClean="0"/>
              <a:t> Yang </a:t>
            </a:r>
            <a:r>
              <a:rPr lang="es-ES" dirty="0" err="1" smtClean="0"/>
              <a:t>Maha</a:t>
            </a:r>
            <a:r>
              <a:rPr lang="es-ES" dirty="0" smtClean="0"/>
              <a:t> Esa dan </a:t>
            </a:r>
            <a:r>
              <a:rPr lang="es-ES" dirty="0" err="1" smtClean="0"/>
              <a:t>mampu</a:t>
            </a:r>
            <a:r>
              <a:rPr lang="es-ES" dirty="0" smtClean="0"/>
              <a:t> </a:t>
            </a:r>
            <a:r>
              <a:rPr lang="es-ES" dirty="0" err="1" smtClean="0"/>
              <a:t>menunjukkan</a:t>
            </a:r>
            <a:r>
              <a:rPr lang="es-ES" dirty="0" smtClean="0"/>
              <a:t> </a:t>
            </a:r>
            <a:r>
              <a:rPr lang="es-ES" dirty="0" err="1" smtClean="0"/>
              <a:t>sikap</a:t>
            </a:r>
            <a:r>
              <a:rPr lang="es-ES" dirty="0" smtClean="0"/>
              <a:t> </a:t>
            </a:r>
            <a:r>
              <a:rPr lang="es-ES" dirty="0" err="1" smtClean="0"/>
              <a:t>religius</a:t>
            </a:r>
            <a:r>
              <a:rPr lang="es-ES" dirty="0" smtClean="0"/>
              <a:t>.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M</a:t>
            </a:r>
            <a:r>
              <a:rPr lang="es-ES" dirty="0" err="1" smtClean="0"/>
              <a:t>enjunjung</a:t>
            </a:r>
            <a:r>
              <a:rPr lang="es-ES" dirty="0" smtClean="0"/>
              <a:t> </a:t>
            </a:r>
            <a:r>
              <a:rPr lang="es-ES" dirty="0" err="1" smtClean="0"/>
              <a:t>tinggi</a:t>
            </a:r>
            <a:r>
              <a:rPr lang="es-ES" dirty="0" smtClean="0"/>
              <a:t> </a:t>
            </a:r>
            <a:r>
              <a:rPr lang="es-ES" dirty="0" err="1" smtClean="0"/>
              <a:t>nilai</a:t>
            </a:r>
            <a:r>
              <a:rPr lang="es-ES" dirty="0" smtClean="0"/>
              <a:t> </a:t>
            </a:r>
            <a:r>
              <a:rPr lang="es-ES" dirty="0" err="1" smtClean="0"/>
              <a:t>kemanusiaan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dirty="0" err="1" smtClean="0"/>
              <a:t>menjalankan</a:t>
            </a:r>
            <a:r>
              <a:rPr lang="es-ES" dirty="0" smtClean="0"/>
              <a:t> tugas </a:t>
            </a:r>
            <a:r>
              <a:rPr lang="es-ES" dirty="0" err="1" smtClean="0"/>
              <a:t>berdasarkan</a:t>
            </a:r>
            <a:r>
              <a:rPr lang="es-ES" dirty="0" smtClean="0"/>
              <a:t> agama, moral dan </a:t>
            </a:r>
            <a:r>
              <a:rPr lang="es-ES" dirty="0" err="1" smtClean="0"/>
              <a:t>etika</a:t>
            </a:r>
            <a:r>
              <a:rPr lang="es-ES" dirty="0" smtClean="0"/>
              <a:t>. 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 err="1" smtClean="0"/>
              <a:t>Memiliki</a:t>
            </a:r>
            <a:r>
              <a:rPr lang="en-GB" dirty="0" smtClean="0"/>
              <a:t> </a:t>
            </a:r>
            <a:r>
              <a:rPr lang="en-GB" dirty="0" err="1" smtClean="0"/>
              <a:t>jati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bangsa</a:t>
            </a:r>
            <a:r>
              <a:rPr lang="en-GB" dirty="0" smtClean="0"/>
              <a:t>. 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B</a:t>
            </a:r>
            <a:r>
              <a:rPr lang="es-ES" dirty="0" err="1" smtClean="0"/>
              <a:t>erkontribusi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dirty="0" err="1" smtClean="0"/>
              <a:t>peningkatan</a:t>
            </a:r>
            <a:r>
              <a:rPr lang="es-ES" dirty="0" smtClean="0"/>
              <a:t> </a:t>
            </a:r>
            <a:r>
              <a:rPr lang="es-ES" dirty="0" err="1" smtClean="0"/>
              <a:t>mutu</a:t>
            </a:r>
            <a:r>
              <a:rPr lang="es-ES" dirty="0" smtClean="0"/>
              <a:t> </a:t>
            </a:r>
            <a:r>
              <a:rPr lang="es-ES" dirty="0" err="1" smtClean="0"/>
              <a:t>kehidupan</a:t>
            </a:r>
            <a:r>
              <a:rPr lang="es-ES" dirty="0" smtClean="0"/>
              <a:t> </a:t>
            </a:r>
            <a:r>
              <a:rPr lang="es-ES" dirty="0" err="1" smtClean="0"/>
              <a:t>bermasyarakat</a:t>
            </a:r>
            <a:r>
              <a:rPr lang="es-ES" dirty="0" smtClean="0"/>
              <a:t>, </a:t>
            </a:r>
            <a:r>
              <a:rPr lang="es-ES" dirty="0" err="1" smtClean="0"/>
              <a:t>berbangsa</a:t>
            </a:r>
            <a:r>
              <a:rPr lang="es-ES" dirty="0" smtClean="0"/>
              <a:t>, </a:t>
            </a:r>
            <a:r>
              <a:rPr lang="es-ES" dirty="0" err="1" smtClean="0"/>
              <a:t>bernegara</a:t>
            </a:r>
            <a:r>
              <a:rPr lang="es-ES" dirty="0" smtClean="0"/>
              <a:t>, dan </a:t>
            </a:r>
            <a:r>
              <a:rPr lang="es-ES" dirty="0" err="1" smtClean="0"/>
              <a:t>peradaban</a:t>
            </a:r>
            <a:r>
              <a:rPr lang="es-ES" dirty="0" smtClean="0"/>
              <a:t> </a:t>
            </a:r>
            <a:r>
              <a:rPr lang="es-ES" dirty="0" err="1" smtClean="0"/>
              <a:t>berdasarkan</a:t>
            </a:r>
            <a:r>
              <a:rPr lang="es-ES" dirty="0" smtClean="0"/>
              <a:t> </a:t>
            </a:r>
            <a:r>
              <a:rPr lang="es-ES" dirty="0" err="1" smtClean="0"/>
              <a:t>Pancasila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B</a:t>
            </a:r>
            <a:r>
              <a:rPr lang="es-ES" dirty="0" err="1" smtClean="0"/>
              <a:t>erperan</a:t>
            </a:r>
            <a:r>
              <a:rPr lang="es-ES" dirty="0" smtClean="0"/>
              <a:t> </a:t>
            </a:r>
            <a:r>
              <a:rPr lang="es-ES" dirty="0" err="1" smtClean="0"/>
              <a:t>sebagai</a:t>
            </a:r>
            <a:r>
              <a:rPr lang="es-ES" dirty="0" smtClean="0"/>
              <a:t> </a:t>
            </a:r>
            <a:r>
              <a:rPr lang="es-ES" dirty="0" err="1" smtClean="0"/>
              <a:t>warga</a:t>
            </a:r>
            <a:r>
              <a:rPr lang="es-ES" dirty="0" smtClean="0"/>
              <a:t> negara yang </a:t>
            </a:r>
            <a:r>
              <a:rPr lang="es-ES" dirty="0" err="1" smtClean="0"/>
              <a:t>bangga</a:t>
            </a:r>
            <a:r>
              <a:rPr lang="es-ES" dirty="0" smtClean="0"/>
              <a:t> dan cinta </a:t>
            </a:r>
            <a:r>
              <a:rPr lang="es-ES" dirty="0" err="1" smtClean="0"/>
              <a:t>tanah</a:t>
            </a:r>
            <a:r>
              <a:rPr lang="es-ES" dirty="0" smtClean="0"/>
              <a:t> air, </a:t>
            </a:r>
            <a:r>
              <a:rPr lang="es-ES" dirty="0" err="1" smtClean="0"/>
              <a:t>memiliki</a:t>
            </a:r>
            <a:r>
              <a:rPr lang="es-ES" dirty="0" smtClean="0"/>
              <a:t> </a:t>
            </a:r>
            <a:r>
              <a:rPr lang="es-ES" dirty="0" err="1" smtClean="0"/>
              <a:t>nasionalisme</a:t>
            </a:r>
            <a:r>
              <a:rPr lang="es-ES" dirty="0" smtClean="0"/>
              <a:t> </a:t>
            </a:r>
            <a:r>
              <a:rPr lang="es-ES" dirty="0" err="1" smtClean="0"/>
              <a:t>serta</a:t>
            </a:r>
            <a:r>
              <a:rPr lang="es-ES" dirty="0" smtClean="0"/>
              <a:t> rasa </a:t>
            </a:r>
            <a:r>
              <a:rPr lang="es-ES" dirty="0" err="1" smtClean="0"/>
              <a:t>tanggungjawab</a:t>
            </a:r>
            <a:r>
              <a:rPr lang="es-ES" dirty="0" smtClean="0"/>
              <a:t> pada negara dan </a:t>
            </a:r>
            <a:r>
              <a:rPr lang="es-ES" dirty="0" err="1" smtClean="0"/>
              <a:t>bangsa</a:t>
            </a:r>
            <a:r>
              <a:rPr lang="es-ES" dirty="0" smtClean="0"/>
              <a:t>. 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M</a:t>
            </a:r>
            <a:r>
              <a:rPr lang="en-US" dirty="0" err="1" smtClean="0"/>
              <a:t>enghargai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, agama,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orisinal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5400" b="1" dirty="0" smtClean="0"/>
              <a:t>SIKAP….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just">
              <a:buNone/>
            </a:pPr>
            <a:r>
              <a:rPr lang="en-US" dirty="0" smtClean="0"/>
              <a:t>7. </a:t>
            </a:r>
            <a:r>
              <a:rPr lang="id-ID" dirty="0" smtClean="0"/>
              <a:t>B</a:t>
            </a:r>
            <a:r>
              <a:rPr lang="en-US" dirty="0" err="1" smtClean="0"/>
              <a:t>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514350" lvl="0" indent="-514350" algn="just">
              <a:buNone/>
            </a:pPr>
            <a:r>
              <a:rPr lang="en-US" dirty="0" smtClean="0"/>
              <a:t>8.   </a:t>
            </a:r>
            <a:r>
              <a:rPr lang="id-ID" dirty="0" smtClean="0"/>
              <a:t>T</a:t>
            </a:r>
            <a:r>
              <a:rPr lang="en-US" dirty="0" err="1" smtClean="0"/>
              <a:t>aat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</a:p>
          <a:p>
            <a:pPr marL="514350" lvl="0" indent="-514350" algn="just">
              <a:buNone/>
            </a:pPr>
            <a:r>
              <a:rPr lang="en-US" dirty="0" smtClean="0"/>
              <a:t>9.    </a:t>
            </a:r>
            <a:r>
              <a:rPr lang="id-ID" dirty="0" smtClean="0"/>
              <a:t>M</a:t>
            </a:r>
            <a:r>
              <a:rPr lang="es-ES" dirty="0" err="1" smtClean="0"/>
              <a:t>enginternalisasi</a:t>
            </a:r>
            <a:r>
              <a:rPr lang="es-ES" dirty="0" smtClean="0"/>
              <a:t> </a:t>
            </a:r>
            <a:r>
              <a:rPr lang="es-ES" dirty="0" err="1" smtClean="0"/>
              <a:t>nilai</a:t>
            </a:r>
            <a:r>
              <a:rPr lang="es-ES" dirty="0" smtClean="0"/>
              <a:t>, norma, dan </a:t>
            </a:r>
            <a:r>
              <a:rPr lang="es-ES" dirty="0" err="1" smtClean="0"/>
              <a:t>etika</a:t>
            </a:r>
            <a:r>
              <a:rPr lang="es-ES" dirty="0" smtClean="0"/>
              <a:t> </a:t>
            </a:r>
            <a:r>
              <a:rPr lang="es-ES" dirty="0" err="1" smtClean="0"/>
              <a:t>akademik</a:t>
            </a:r>
            <a:r>
              <a:rPr lang="es-ES" dirty="0" smtClean="0"/>
              <a:t> </a:t>
            </a:r>
            <a:endParaRPr lang="en-US" dirty="0" smtClean="0"/>
          </a:p>
          <a:p>
            <a:pPr marL="514350" lvl="0" indent="-514350" algn="just">
              <a:buNone/>
            </a:pPr>
            <a:r>
              <a:rPr lang="en-US" dirty="0" smtClean="0"/>
              <a:t>10.  </a:t>
            </a:r>
            <a:r>
              <a:rPr lang="id-ID" dirty="0" smtClean="0"/>
              <a:t>M</a:t>
            </a:r>
            <a:r>
              <a:rPr lang="es-ES" dirty="0" err="1" smtClean="0"/>
              <a:t>enunjukkan</a:t>
            </a:r>
            <a:r>
              <a:rPr lang="es-ES" dirty="0" smtClean="0"/>
              <a:t> </a:t>
            </a:r>
            <a:r>
              <a:rPr lang="es-ES" dirty="0" err="1" smtClean="0"/>
              <a:t>sikap</a:t>
            </a:r>
            <a:r>
              <a:rPr lang="es-ES" dirty="0" smtClean="0"/>
              <a:t> </a:t>
            </a:r>
            <a:r>
              <a:rPr lang="es-ES" dirty="0" err="1" smtClean="0"/>
              <a:t>bertanggungjawab</a:t>
            </a:r>
            <a:r>
              <a:rPr lang="es-ES" dirty="0" smtClean="0"/>
              <a:t> atas </a:t>
            </a:r>
            <a:r>
              <a:rPr lang="es-ES" dirty="0" err="1" smtClean="0"/>
              <a:t>pekerjaan</a:t>
            </a:r>
            <a:r>
              <a:rPr lang="es-ES" dirty="0" smtClean="0"/>
              <a:t> di </a:t>
            </a:r>
            <a:r>
              <a:rPr lang="es-ES" dirty="0" err="1" smtClean="0"/>
              <a:t>bidang</a:t>
            </a:r>
            <a:r>
              <a:rPr lang="es-ES" dirty="0" smtClean="0"/>
              <a:t> </a:t>
            </a:r>
            <a:r>
              <a:rPr lang="es-ES" dirty="0" err="1" smtClean="0"/>
              <a:t>keahliannya</a:t>
            </a:r>
            <a:r>
              <a:rPr lang="es-ES" dirty="0" smtClean="0"/>
              <a:t> secara </a:t>
            </a:r>
            <a:r>
              <a:rPr lang="es-ES" dirty="0" err="1" smtClean="0"/>
              <a:t>mandiri</a:t>
            </a:r>
            <a:r>
              <a:rPr lang="es-ES" dirty="0" smtClean="0"/>
              <a:t> </a:t>
            </a:r>
            <a:endParaRPr lang="en-US" dirty="0" smtClean="0"/>
          </a:p>
          <a:p>
            <a:pPr marL="514350" lvl="0" indent="-514350" algn="just">
              <a:buNone/>
            </a:pPr>
            <a:r>
              <a:rPr lang="en-US" dirty="0" smtClean="0"/>
              <a:t>11.  </a:t>
            </a:r>
            <a:r>
              <a:rPr lang="id-ID" dirty="0" smtClean="0"/>
              <a:t>M</a:t>
            </a:r>
            <a:r>
              <a:rPr lang="es-ES" dirty="0" err="1" smtClean="0"/>
              <a:t>enginternalisasi</a:t>
            </a:r>
            <a:r>
              <a:rPr lang="es-ES" dirty="0" smtClean="0"/>
              <a:t> </a:t>
            </a:r>
            <a:r>
              <a:rPr lang="es-ES" dirty="0" err="1" smtClean="0"/>
              <a:t>semangat</a:t>
            </a:r>
            <a:r>
              <a:rPr lang="es-ES" dirty="0" smtClean="0"/>
              <a:t> </a:t>
            </a:r>
            <a:r>
              <a:rPr lang="es-ES" dirty="0" err="1" smtClean="0"/>
              <a:t>kemandirian</a:t>
            </a:r>
            <a:r>
              <a:rPr lang="es-ES" dirty="0" smtClean="0"/>
              <a:t>, </a:t>
            </a:r>
            <a:r>
              <a:rPr lang="es-ES" dirty="0" err="1" smtClean="0"/>
              <a:t>kejuangan</a:t>
            </a:r>
            <a:r>
              <a:rPr lang="es-ES" dirty="0" smtClean="0"/>
              <a:t>, dan </a:t>
            </a:r>
            <a:r>
              <a:rPr lang="es-ES" dirty="0" err="1" smtClean="0"/>
              <a:t>kewirausahaan</a:t>
            </a:r>
            <a:r>
              <a:rPr lang="es-ES" dirty="0" smtClean="0"/>
              <a:t> </a:t>
            </a:r>
            <a:endParaRPr lang="en-US" dirty="0" smtClean="0"/>
          </a:p>
          <a:p>
            <a:pPr marL="514350" lvl="0" indent="-514350" algn="just">
              <a:buNone/>
            </a:pPr>
            <a:r>
              <a:rPr lang="en-US" dirty="0" smtClean="0"/>
              <a:t>12. </a:t>
            </a:r>
            <a:r>
              <a:rPr lang="id-ID" dirty="0" smtClean="0"/>
              <a:t>M</a:t>
            </a:r>
            <a:r>
              <a:rPr lang="en-US" dirty="0" err="1" smtClean="0"/>
              <a:t>ampu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ID" b="1" u="sng" dirty="0" smtClean="0"/>
              <a:t/>
            </a:r>
            <a:br>
              <a:rPr lang="en-ID" b="1" u="sng" dirty="0" smtClean="0"/>
            </a:br>
            <a:r>
              <a:rPr lang="en-ID" b="1" u="sng" dirty="0" smtClean="0"/>
              <a:t/>
            </a:r>
            <a:br>
              <a:rPr lang="en-ID" b="1" u="sng" dirty="0" smtClean="0"/>
            </a:br>
            <a:r>
              <a:rPr lang="en-ID" b="1" u="sng" dirty="0" smtClean="0"/>
              <a:t/>
            </a:r>
            <a:br>
              <a:rPr lang="en-ID" b="1" u="sng" dirty="0" smtClean="0"/>
            </a:br>
            <a:r>
              <a:rPr lang="en-ID" b="1" u="sng" dirty="0" smtClean="0"/>
              <a:t/>
            </a:r>
            <a:br>
              <a:rPr lang="en-ID" b="1" u="sng" dirty="0" smtClean="0"/>
            </a:br>
            <a:r>
              <a:rPr lang="en-ID" b="1" u="sng" dirty="0" smtClean="0"/>
              <a:t/>
            </a:r>
            <a:br>
              <a:rPr lang="en-ID" b="1" u="sng" dirty="0" smtClean="0"/>
            </a:br>
            <a:r>
              <a:rPr lang="en-ID" b="1" u="sng" dirty="0" smtClean="0"/>
              <a:t/>
            </a:r>
            <a:br>
              <a:rPr lang="en-ID" b="1" u="sng" dirty="0" smtClean="0"/>
            </a:br>
            <a:r>
              <a:rPr lang="en-ID" b="1" u="sng" dirty="0" smtClean="0"/>
              <a:t/>
            </a:r>
            <a:br>
              <a:rPr lang="en-ID" b="1" u="sng" dirty="0" smtClean="0"/>
            </a:br>
            <a:r>
              <a:rPr lang="en-ID" b="1" u="sng" dirty="0" smtClean="0"/>
              <a:t/>
            </a:r>
            <a:br>
              <a:rPr lang="en-ID" b="1" u="sng" dirty="0" smtClean="0"/>
            </a:br>
            <a:r>
              <a:rPr lang="en-ID" b="1" u="sng" dirty="0" smtClean="0"/>
              <a:t/>
            </a:r>
            <a:br>
              <a:rPr lang="en-ID" b="1" u="sng" dirty="0" smtClean="0"/>
            </a:br>
            <a:r>
              <a:rPr lang="en-ID" b="1" u="sng" dirty="0" smtClean="0"/>
              <a:t>PENGUASAAN PENGETAHUAN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1600" dirty="0" err="1" smtClean="0"/>
              <a:t>Menguasai</a:t>
            </a:r>
            <a:r>
              <a:rPr lang="en-US" sz="1600" dirty="0" smtClean="0"/>
              <a:t> </a:t>
            </a:r>
            <a:r>
              <a:rPr lang="en-US" sz="1600" dirty="0" err="1" smtClean="0"/>
              <a:t>konsep</a:t>
            </a:r>
            <a:r>
              <a:rPr lang="en-US" sz="1600" dirty="0" smtClean="0"/>
              <a:t> </a:t>
            </a:r>
            <a:r>
              <a:rPr lang="en-US" sz="1600" dirty="0" err="1" smtClean="0"/>
              <a:t>teoritis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mendalam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id-ID" sz="1600" dirty="0" smtClean="0"/>
              <a:t> audit yang meliputi:</a:t>
            </a:r>
            <a:endParaRPr lang="en-US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id-ID" sz="1600" dirty="0" smtClean="0"/>
              <a:t>Tujuan dan langkah-langkah audit</a:t>
            </a:r>
            <a:endParaRPr lang="en-US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id-ID" sz="1600" dirty="0" smtClean="0"/>
              <a:t>Elemen kunci,  perikatan asurans, dan ketentuan standar</a:t>
            </a:r>
            <a:endParaRPr lang="en-US" sz="1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 smtClean="0"/>
              <a:t>Menguasai</a:t>
            </a:r>
            <a:r>
              <a:rPr lang="en-US" sz="1600" dirty="0" smtClean="0"/>
              <a:t> </a:t>
            </a:r>
            <a:r>
              <a:rPr lang="en-US" sz="1600" dirty="0" err="1" smtClean="0"/>
              <a:t>konsep</a:t>
            </a:r>
            <a:r>
              <a:rPr lang="en-US" sz="1600" dirty="0" smtClean="0"/>
              <a:t> </a:t>
            </a:r>
            <a:r>
              <a:rPr lang="en-US" sz="1600" dirty="0" err="1" smtClean="0"/>
              <a:t>teoritis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mendalam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id-ID" sz="1600" dirty="0" smtClean="0"/>
              <a:t> akuntansi keuangan meliputi :</a:t>
            </a:r>
            <a:endParaRPr lang="en-US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US" sz="1600" dirty="0" err="1" smtClean="0"/>
              <a:t>Kerangka</a:t>
            </a:r>
            <a:r>
              <a:rPr lang="en-US" sz="1600" dirty="0" smtClean="0"/>
              <a:t> </a:t>
            </a:r>
            <a:r>
              <a:rPr lang="id-ID" sz="1600" dirty="0" smtClean="0"/>
              <a:t>dasar </a:t>
            </a:r>
            <a:r>
              <a:rPr lang="en-US" sz="1600" dirty="0" err="1" smtClean="0"/>
              <a:t>peny</a:t>
            </a:r>
            <a:r>
              <a:rPr lang="id-ID" sz="1600" dirty="0" smtClean="0"/>
              <a:t>ajian dan penyusunan </a:t>
            </a:r>
            <a:r>
              <a:rPr lang="en-US" sz="1600" dirty="0" err="1" smtClean="0"/>
              <a:t>laporan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</a:t>
            </a:r>
          </a:p>
          <a:p>
            <a:pPr marL="1154430" lvl="2" indent="-514350">
              <a:buFont typeface="+mj-lt"/>
              <a:buAutoNum type="alphaLcParenR"/>
            </a:pPr>
            <a:r>
              <a:rPr lang="en-US" sz="1600" dirty="0" err="1" smtClean="0"/>
              <a:t>Kebijakan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prinsip-prinsip</a:t>
            </a:r>
            <a:r>
              <a:rPr lang="en-US" sz="1600" dirty="0" smtClean="0"/>
              <a:t> </a:t>
            </a:r>
            <a:r>
              <a:rPr lang="en-US" sz="1600" dirty="0" err="1" smtClean="0"/>
              <a:t>akuntansi</a:t>
            </a:r>
            <a:endParaRPr lang="en-US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id-ID" sz="1600" dirty="0" smtClean="0"/>
              <a:t>Siklus akuntansi</a:t>
            </a:r>
            <a:endParaRPr lang="en-US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GB" sz="1600" dirty="0" err="1" smtClean="0"/>
              <a:t>Pengakuan</a:t>
            </a:r>
            <a:r>
              <a:rPr lang="en-GB" sz="1600" dirty="0" smtClean="0"/>
              <a:t>, </a:t>
            </a:r>
            <a:r>
              <a:rPr lang="en-GB" sz="1600" dirty="0" err="1" smtClean="0"/>
              <a:t>pengukuran</a:t>
            </a:r>
            <a:r>
              <a:rPr lang="en-GB" sz="1600" dirty="0" smtClean="0"/>
              <a:t>, </a:t>
            </a:r>
            <a:r>
              <a:rPr lang="en-GB" sz="1600" dirty="0" err="1" smtClean="0"/>
              <a:t>penyajian</a:t>
            </a:r>
            <a:r>
              <a:rPr lang="en-GB" sz="1600" dirty="0" smtClean="0"/>
              <a:t>, </a:t>
            </a:r>
            <a:r>
              <a:rPr lang="en-GB" sz="1600" dirty="0" err="1" smtClean="0"/>
              <a:t>dan</a:t>
            </a:r>
            <a:r>
              <a:rPr lang="en-GB" sz="1600" dirty="0" smtClean="0"/>
              <a:t> </a:t>
            </a:r>
            <a:r>
              <a:rPr lang="en-GB" sz="1600" dirty="0" err="1" smtClean="0"/>
              <a:t>pengungkapan</a:t>
            </a:r>
            <a:r>
              <a:rPr lang="en-GB" sz="1600" dirty="0" smtClean="0"/>
              <a:t> </a:t>
            </a:r>
            <a:r>
              <a:rPr lang="en-GB" sz="1600" dirty="0" err="1" smtClean="0"/>
              <a:t>elemen-elemen</a:t>
            </a:r>
            <a:r>
              <a:rPr lang="en-GB" sz="1600" dirty="0" smtClean="0"/>
              <a:t> </a:t>
            </a:r>
            <a:r>
              <a:rPr lang="en-GB" sz="1600" dirty="0" err="1" smtClean="0"/>
              <a:t>laporan</a:t>
            </a:r>
            <a:r>
              <a:rPr lang="en-GB" sz="1600" dirty="0" smtClean="0"/>
              <a:t> </a:t>
            </a:r>
            <a:r>
              <a:rPr lang="en-GB" sz="1600" dirty="0" err="1" smtClean="0"/>
              <a:t>keuangan</a:t>
            </a:r>
            <a:endParaRPr lang="en-GB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id-ID" sz="1600" dirty="0" smtClean="0"/>
              <a:t>Analisis laporan keuangan</a:t>
            </a:r>
            <a:endParaRPr lang="en-US" sz="1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 smtClean="0"/>
              <a:t>Menguasai</a:t>
            </a:r>
            <a:r>
              <a:rPr lang="en-US" sz="1600" dirty="0" smtClean="0"/>
              <a:t> </a:t>
            </a:r>
            <a:r>
              <a:rPr lang="en-US" sz="1600" dirty="0" err="1" smtClean="0"/>
              <a:t>konsep</a:t>
            </a:r>
            <a:r>
              <a:rPr lang="en-US" sz="1600" dirty="0" smtClean="0"/>
              <a:t> </a:t>
            </a:r>
            <a:r>
              <a:rPr lang="en-US" sz="1600" dirty="0" err="1" smtClean="0"/>
              <a:t>teoritis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mendalam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id-ID" sz="1600" dirty="0" smtClean="0"/>
              <a:t> akuntansi manajemen yang meliputi:</a:t>
            </a:r>
            <a:endParaRPr lang="en-US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US" sz="1600" dirty="0" err="1" smtClean="0"/>
              <a:t>Penghitungan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pengendalian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endParaRPr lang="en-US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US" sz="1600" dirty="0" err="1" smtClean="0"/>
              <a:t>Perencanaan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penganggaran</a:t>
            </a:r>
            <a:endParaRPr lang="en-US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US" sz="1600" dirty="0" err="1" smtClean="0"/>
              <a:t>Manajemen</a:t>
            </a:r>
            <a:r>
              <a:rPr lang="en-US" sz="1600" dirty="0" smtClean="0"/>
              <a:t> </a:t>
            </a:r>
            <a:r>
              <a:rPr lang="en-US" sz="1600" dirty="0" err="1" smtClean="0"/>
              <a:t>berbasis</a:t>
            </a:r>
            <a:r>
              <a:rPr lang="en-US" sz="1600" dirty="0" smtClean="0"/>
              <a:t> </a:t>
            </a:r>
            <a:r>
              <a:rPr lang="en-US" sz="1600" dirty="0" err="1" smtClean="0"/>
              <a:t>aktivitas</a:t>
            </a:r>
            <a:endParaRPr lang="en-US" sz="16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US" sz="1600" dirty="0" err="1" smtClean="0"/>
              <a:t>Pengukuran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pengendalian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/>
          </a:bodyPr>
          <a:lstStyle/>
          <a:p>
            <a:pPr marL="514350" lvl="0" indent="-514350">
              <a:buAutoNum type="arabicPeriod" startAt="4"/>
            </a:pP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id-ID" sz="2400" dirty="0" smtClean="0"/>
              <a:t>konsep dan prinsip </a:t>
            </a:r>
            <a:r>
              <a:rPr lang="en-US" sz="2400" dirty="0" err="1" smtClean="0"/>
              <a:t>etika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etik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endParaRPr lang="en-US" sz="2400" dirty="0" smtClean="0"/>
          </a:p>
          <a:p>
            <a:pPr marL="514350" lvl="0" indent="-514350">
              <a:buNone/>
            </a:pPr>
            <a:r>
              <a:rPr lang="en-GB" sz="2400" dirty="0" smtClean="0"/>
              <a:t>5.   </a:t>
            </a:r>
            <a:r>
              <a:rPr lang="en-GB" sz="2400" dirty="0" err="1" smtClean="0"/>
              <a:t>Menguasai</a:t>
            </a:r>
            <a:r>
              <a:rPr lang="en-GB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,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id-ID" sz="2400" dirty="0" smtClean="0"/>
              <a:t>manajemen keuangan yang meliputi:</a:t>
            </a:r>
            <a:endParaRPr lang="en-US" sz="24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id-ID" sz="2400" dirty="0" smtClean="0"/>
              <a:t>Sumber-sumber pendanaan</a:t>
            </a:r>
            <a:endParaRPr lang="en-US" sz="24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id-ID" sz="2400" dirty="0" smtClean="0"/>
              <a:t>Nilai waktu uang</a:t>
            </a:r>
            <a:endParaRPr lang="en-US" sz="24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GB" sz="2400" dirty="0" err="1" smtClean="0"/>
              <a:t>Penganggaran</a:t>
            </a:r>
            <a:r>
              <a:rPr lang="en-GB" sz="2400" dirty="0" smtClean="0"/>
              <a:t> modal</a:t>
            </a:r>
            <a:endParaRPr lang="en-US" sz="24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GB" sz="2400" dirty="0" err="1" smtClean="0"/>
              <a:t>Struktur</a:t>
            </a:r>
            <a:r>
              <a:rPr lang="en-GB" sz="2400" dirty="0" smtClean="0"/>
              <a:t> modal, </a:t>
            </a:r>
            <a:r>
              <a:rPr lang="en-GB" sz="2400" dirty="0" err="1" smtClean="0"/>
              <a:t>biaya</a:t>
            </a:r>
            <a:r>
              <a:rPr lang="en-GB" sz="2400" dirty="0" smtClean="0"/>
              <a:t> modal,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pembiayaan</a:t>
            </a:r>
            <a:endParaRPr lang="en-US" sz="24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GB" sz="2400" dirty="0" err="1" smtClean="0"/>
              <a:t>Kebutuhan</a:t>
            </a:r>
            <a:r>
              <a:rPr lang="en-GB" sz="2400" dirty="0" smtClean="0"/>
              <a:t> modal </a:t>
            </a:r>
            <a:r>
              <a:rPr lang="en-GB" sz="2400" dirty="0" err="1" smtClean="0"/>
              <a:t>kerja</a:t>
            </a:r>
            <a:endParaRPr lang="en-US" sz="24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en-GB" sz="2400" dirty="0" err="1" smtClean="0"/>
              <a:t>Analisis</a:t>
            </a:r>
            <a:r>
              <a:rPr lang="en-GB" sz="2400" dirty="0" smtClean="0"/>
              <a:t> </a:t>
            </a:r>
            <a:r>
              <a:rPr lang="en-GB" sz="2400" dirty="0" err="1" smtClean="0"/>
              <a:t>arus</a:t>
            </a:r>
            <a:r>
              <a:rPr lang="en-GB" sz="2400" dirty="0" smtClean="0"/>
              <a:t> </a:t>
            </a:r>
            <a:r>
              <a:rPr lang="en-GB" sz="2400" dirty="0" err="1" smtClean="0"/>
              <a:t>kas</a:t>
            </a:r>
            <a:endParaRPr lang="en-US" sz="2400" dirty="0" smtClean="0"/>
          </a:p>
          <a:p>
            <a:pPr marL="1154430" lvl="2" indent="-514350">
              <a:buFont typeface="+mj-lt"/>
              <a:buAutoNum type="alphaLcParenR"/>
            </a:pPr>
            <a:r>
              <a:rPr lang="id-ID" sz="2400" dirty="0" smtClean="0"/>
              <a:t>Penilaian aset</a:t>
            </a:r>
            <a:endParaRPr lang="en-GB" sz="2400" dirty="0" smtClean="0"/>
          </a:p>
          <a:p>
            <a:pPr lvl="0" algn="just">
              <a:buNone/>
            </a:pPr>
            <a:r>
              <a:rPr lang="en-GB" dirty="0" smtClean="0"/>
              <a:t>6. </a:t>
            </a:r>
            <a:r>
              <a:rPr lang="en-GB" dirty="0" err="1" smtClean="0"/>
              <a:t>Menguasai</a:t>
            </a:r>
            <a:r>
              <a:rPr lang="en-GB" dirty="0" smtClean="0"/>
              <a:t> </a:t>
            </a:r>
            <a:r>
              <a:rPr lang="en-GB" dirty="0" err="1" smtClean="0"/>
              <a:t>teknik</a:t>
            </a:r>
            <a:r>
              <a:rPr lang="en-GB" dirty="0" smtClean="0"/>
              <a:t>, </a:t>
            </a:r>
            <a:r>
              <a:rPr lang="en-GB" dirty="0" err="1" smtClean="0"/>
              <a:t>prinsip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pengetahuan</a:t>
            </a:r>
            <a:r>
              <a:rPr lang="en-GB" dirty="0" smtClean="0"/>
              <a:t> </a:t>
            </a:r>
            <a:r>
              <a:rPr lang="en-GB" dirty="0" err="1" smtClean="0"/>
              <a:t>prosedural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penggunaan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id-ID" dirty="0" smtClean="0"/>
              <a:t> yang meliputi:</a:t>
            </a:r>
            <a:endParaRPr lang="en-US" dirty="0" smtClean="0"/>
          </a:p>
          <a:p>
            <a:pPr lvl="1" algn="just"/>
            <a:r>
              <a:rPr lang="id-ID" dirty="0" smtClean="0"/>
              <a:t>Kecukupan pengendalian umum </a:t>
            </a:r>
            <a:endParaRPr lang="en-US" dirty="0" smtClean="0"/>
          </a:p>
          <a:p>
            <a:pPr lvl="1" algn="just"/>
            <a:r>
              <a:rPr lang="id-ID" dirty="0" smtClean="0"/>
              <a:t>Pengendalian aplikasi yang relevan</a:t>
            </a:r>
            <a:endParaRPr lang="en-US" dirty="0" smtClean="0"/>
          </a:p>
          <a:p>
            <a:pPr lvl="1" algn="just"/>
            <a:r>
              <a:rPr lang="id-ID" dirty="0" smtClean="0"/>
              <a:t>Analisis data dan pengambilan keputusan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lvl="0" algn="just">
              <a:buNone/>
            </a:pPr>
            <a:r>
              <a:rPr lang="en-GB" dirty="0" smtClean="0"/>
              <a:t>7. </a:t>
            </a:r>
            <a:r>
              <a:rPr lang="en-GB" dirty="0" err="1" smtClean="0"/>
              <a:t>Menguasai</a:t>
            </a:r>
            <a:r>
              <a:rPr lang="en-GB" dirty="0" smtClean="0"/>
              <a:t> </a:t>
            </a:r>
            <a:r>
              <a:rPr lang="en-GB" dirty="0" err="1" smtClean="0"/>
              <a:t>konsep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id-ID" dirty="0" smtClean="0"/>
              <a:t>prinsip </a:t>
            </a:r>
            <a:r>
              <a:rPr lang="en-GB" dirty="0" err="1" smtClean="0"/>
              <a:t>perpajakan</a:t>
            </a:r>
            <a:r>
              <a:rPr lang="en-GB" dirty="0" smtClean="0"/>
              <a:t> </a:t>
            </a:r>
            <a:r>
              <a:rPr lang="id-ID" dirty="0" smtClean="0"/>
              <a:t>yang meliputi :</a:t>
            </a:r>
            <a:endParaRPr lang="en-US" dirty="0" smtClean="0"/>
          </a:p>
          <a:p>
            <a:pPr lvl="1" algn="just"/>
            <a:r>
              <a:rPr lang="id-ID" dirty="0" smtClean="0"/>
              <a:t>Kepatuhan perpajakan</a:t>
            </a:r>
            <a:endParaRPr lang="en-US" dirty="0" smtClean="0"/>
          </a:p>
          <a:p>
            <a:pPr lvl="1" algn="just"/>
            <a:r>
              <a:rPr lang="id-ID" dirty="0" smtClean="0"/>
              <a:t>Pelaporan perpajakan</a:t>
            </a:r>
            <a:endParaRPr lang="en-US" dirty="0" smtClean="0"/>
          </a:p>
          <a:p>
            <a:pPr lvl="1" algn="just"/>
            <a:r>
              <a:rPr lang="id-ID" dirty="0" smtClean="0"/>
              <a:t>Penghitungan perpajakan</a:t>
            </a:r>
            <a:endParaRPr lang="en-US" dirty="0" smtClean="0"/>
          </a:p>
          <a:p>
            <a:pPr lvl="0" algn="just">
              <a:buNone/>
            </a:pPr>
            <a:r>
              <a:rPr lang="en-US" dirty="0" smtClean="0"/>
              <a:t>8.</a:t>
            </a:r>
            <a:r>
              <a:rPr lang="id-ID" dirty="0" smtClean="0"/>
              <a:t>Perpajakan internasional untuk transaksi internasional yang tidak </a:t>
            </a:r>
            <a:r>
              <a:rPr lang="en-US" dirty="0" smtClean="0"/>
              <a:t>      </a:t>
            </a:r>
            <a:r>
              <a:rPr lang="id-ID" dirty="0" smtClean="0"/>
              <a:t>kompleks</a:t>
            </a:r>
            <a:endParaRPr lang="en-US" dirty="0" smtClean="0"/>
          </a:p>
          <a:p>
            <a:pPr lvl="0" algn="just">
              <a:buNone/>
            </a:pPr>
            <a:r>
              <a:rPr lang="en-US" dirty="0" smtClean="0"/>
              <a:t>9. </a:t>
            </a:r>
            <a:r>
              <a:rPr lang="id-ID" dirty="0" smtClean="0"/>
              <a:t>Perbedaan antara perencanaan pajak, penghindaran pajak, dan penggelapan pajak</a:t>
            </a:r>
            <a:endParaRPr lang="en-US" dirty="0" smtClean="0"/>
          </a:p>
          <a:p>
            <a:pPr lvl="0" algn="just">
              <a:buNone/>
            </a:pPr>
            <a:r>
              <a:rPr lang="en-US" dirty="0" smtClean="0"/>
              <a:t>10. ……………….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ID" b="1" u="sng" dirty="0" smtClean="0"/>
              <a:t>KETERAMPILAN 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id-ID" dirty="0" smtClean="0"/>
              <a:t>M</a:t>
            </a:r>
            <a:r>
              <a:rPr lang="es-ES" dirty="0" err="1" smtClean="0"/>
              <a:t>ampu</a:t>
            </a:r>
            <a:r>
              <a:rPr lang="es-ES" dirty="0" smtClean="0"/>
              <a:t> </a:t>
            </a:r>
            <a:r>
              <a:rPr lang="es-ES" dirty="0" err="1" smtClean="0"/>
              <a:t>menerapkan</a:t>
            </a:r>
            <a:r>
              <a:rPr lang="es-ES" dirty="0" smtClean="0"/>
              <a:t> </a:t>
            </a:r>
            <a:r>
              <a:rPr lang="es-ES" dirty="0" err="1" smtClean="0"/>
              <a:t>pemik</a:t>
            </a:r>
            <a:r>
              <a:rPr lang="es-ES" i="1" dirty="0" err="1" smtClean="0"/>
              <a:t>i</a:t>
            </a:r>
            <a:r>
              <a:rPr lang="es-ES" dirty="0" err="1" smtClean="0"/>
              <a:t>ran</a:t>
            </a:r>
            <a:r>
              <a:rPr lang="id-ID" dirty="0" smtClean="0"/>
              <a:t> l</a:t>
            </a:r>
            <a:r>
              <a:rPr lang="es-ES" dirty="0" err="1" smtClean="0"/>
              <a:t>ogis</a:t>
            </a:r>
            <a:r>
              <a:rPr lang="es-ES" dirty="0" smtClean="0"/>
              <a:t>, </a:t>
            </a:r>
            <a:r>
              <a:rPr lang="es-ES" dirty="0" err="1" smtClean="0"/>
              <a:t>kritis</a:t>
            </a:r>
            <a:r>
              <a:rPr lang="es-ES" dirty="0" smtClean="0"/>
              <a:t>, </a:t>
            </a:r>
            <a:r>
              <a:rPr lang="es-ES" dirty="0" err="1" smtClean="0"/>
              <a:t>sistematis</a:t>
            </a:r>
            <a:r>
              <a:rPr lang="es-ES" dirty="0" smtClean="0"/>
              <a:t>, dan </a:t>
            </a:r>
            <a:r>
              <a:rPr lang="es-ES" dirty="0" err="1" smtClean="0"/>
              <a:t>inovatif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dirty="0" err="1" smtClean="0"/>
              <a:t>konteks</a:t>
            </a:r>
            <a:r>
              <a:rPr lang="es-ES" dirty="0" smtClean="0"/>
              <a:t> </a:t>
            </a:r>
            <a:r>
              <a:rPr lang="es-ES" dirty="0" err="1" smtClean="0"/>
              <a:t>pengembangan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implementasi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pengetahuan</a:t>
            </a:r>
            <a:r>
              <a:rPr lang="es-ES" dirty="0" smtClean="0"/>
              <a:t> dan </a:t>
            </a:r>
            <a:r>
              <a:rPr lang="es-ES" dirty="0" err="1" smtClean="0"/>
              <a:t>teknologi</a:t>
            </a:r>
            <a:r>
              <a:rPr lang="es-ES" dirty="0" smtClean="0"/>
              <a:t> yang </a:t>
            </a:r>
            <a:r>
              <a:rPr lang="es-ES" dirty="0" err="1" smtClean="0"/>
              <a:t>memperhatikan</a:t>
            </a:r>
            <a:r>
              <a:rPr lang="es-ES" dirty="0" smtClean="0"/>
              <a:t> dan </a:t>
            </a:r>
            <a:r>
              <a:rPr lang="es-ES" dirty="0" err="1" smtClean="0"/>
              <a:t>menerapkan</a:t>
            </a:r>
            <a:r>
              <a:rPr lang="es-ES" dirty="0" smtClean="0"/>
              <a:t> </a:t>
            </a:r>
            <a:r>
              <a:rPr lang="es-ES" dirty="0" err="1" smtClean="0"/>
              <a:t>nilai</a:t>
            </a:r>
            <a:r>
              <a:rPr lang="es-ES" dirty="0" smtClean="0"/>
              <a:t> </a:t>
            </a:r>
            <a:r>
              <a:rPr lang="es-ES" dirty="0" err="1" smtClean="0"/>
              <a:t>humaniora</a:t>
            </a:r>
            <a:r>
              <a:rPr lang="es-ES" dirty="0" smtClean="0"/>
              <a:t> </a:t>
            </a:r>
            <a:endParaRPr lang="en-US" dirty="0" smtClean="0"/>
          </a:p>
          <a:p>
            <a:pPr lvl="0" algn="just">
              <a:buFont typeface="Wingdings" pitchFamily="2" charset="2"/>
              <a:buChar char="Ø"/>
            </a:pPr>
            <a:r>
              <a:rPr lang="id-ID" dirty="0" smtClean="0"/>
              <a:t>M</a:t>
            </a:r>
            <a:r>
              <a:rPr lang="es-ES" dirty="0" err="1" smtClean="0"/>
              <a:t>ampu</a:t>
            </a:r>
            <a:r>
              <a:rPr lang="es-ES" dirty="0" smtClean="0"/>
              <a:t> </a:t>
            </a:r>
            <a:r>
              <a:rPr lang="es-ES" dirty="0" err="1" smtClean="0"/>
              <a:t>menunjukkan</a:t>
            </a:r>
            <a:r>
              <a:rPr lang="es-ES" dirty="0" smtClean="0"/>
              <a:t> </a:t>
            </a:r>
            <a:r>
              <a:rPr lang="es-ES" dirty="0" err="1" smtClean="0"/>
              <a:t>kinerja</a:t>
            </a:r>
            <a:r>
              <a:rPr lang="es-ES" dirty="0" smtClean="0"/>
              <a:t> </a:t>
            </a:r>
            <a:r>
              <a:rPr lang="es-ES" dirty="0" err="1" smtClean="0"/>
              <a:t>mandiri</a:t>
            </a:r>
            <a:r>
              <a:rPr lang="es-ES" dirty="0" smtClean="0"/>
              <a:t>, </a:t>
            </a:r>
            <a:r>
              <a:rPr lang="es-ES" dirty="0" err="1" smtClean="0"/>
              <a:t>bermutu</a:t>
            </a:r>
            <a:r>
              <a:rPr lang="es-ES" dirty="0" smtClean="0"/>
              <a:t>, dan </a:t>
            </a:r>
            <a:r>
              <a:rPr lang="es-ES" dirty="0" err="1" smtClean="0"/>
              <a:t>terukur</a:t>
            </a:r>
            <a:endParaRPr lang="en-US" dirty="0" smtClean="0"/>
          </a:p>
          <a:p>
            <a:pPr lvl="0" algn="just">
              <a:buFont typeface="Wingdings" pitchFamily="2" charset="2"/>
              <a:buChar char="Ø"/>
            </a:pPr>
            <a:r>
              <a:rPr lang="id-ID" dirty="0" smtClean="0"/>
              <a:t>M</a:t>
            </a:r>
            <a:r>
              <a:rPr lang="es-ES" dirty="0" err="1" smtClean="0"/>
              <a:t>ampu</a:t>
            </a:r>
            <a:r>
              <a:rPr lang="es-ES" dirty="0" smtClean="0"/>
              <a:t> </a:t>
            </a:r>
            <a:r>
              <a:rPr lang="es-ES" dirty="0" err="1" smtClean="0"/>
              <a:t>mengkaji</a:t>
            </a:r>
            <a:r>
              <a:rPr lang="es-ES" dirty="0" smtClean="0"/>
              <a:t> </a:t>
            </a:r>
            <a:r>
              <a:rPr lang="es-ES" dirty="0" err="1" smtClean="0"/>
              <a:t>implikasi</a:t>
            </a:r>
            <a:r>
              <a:rPr lang="es-ES" dirty="0" smtClean="0"/>
              <a:t> </a:t>
            </a:r>
            <a:r>
              <a:rPr lang="es-ES" dirty="0" err="1" smtClean="0"/>
              <a:t>pengembangan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implementasi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pengetahuan</a:t>
            </a:r>
            <a:r>
              <a:rPr lang="es-ES" dirty="0" smtClean="0"/>
              <a:t> dan </a:t>
            </a:r>
            <a:r>
              <a:rPr lang="es-ES" dirty="0" err="1" smtClean="0"/>
              <a:t>teknologi</a:t>
            </a:r>
            <a:r>
              <a:rPr lang="es-ES" dirty="0" smtClean="0"/>
              <a:t> yang </a:t>
            </a:r>
            <a:r>
              <a:rPr lang="es-ES" dirty="0" err="1" smtClean="0"/>
              <a:t>memperhatikan</a:t>
            </a:r>
            <a:r>
              <a:rPr lang="es-ES" dirty="0" smtClean="0"/>
              <a:t> dan </a:t>
            </a:r>
            <a:r>
              <a:rPr lang="es-ES" dirty="0" err="1" smtClean="0"/>
              <a:t>menerapkan</a:t>
            </a:r>
            <a:r>
              <a:rPr lang="es-ES" dirty="0" smtClean="0"/>
              <a:t> </a:t>
            </a:r>
            <a:r>
              <a:rPr lang="es-ES" dirty="0" err="1" smtClean="0"/>
              <a:t>nilai</a:t>
            </a:r>
            <a:r>
              <a:rPr lang="es-ES" dirty="0" smtClean="0"/>
              <a:t> </a:t>
            </a:r>
            <a:r>
              <a:rPr lang="es-ES" dirty="0" err="1" smtClean="0"/>
              <a:t>humaniora</a:t>
            </a:r>
            <a:r>
              <a:rPr lang="es-ES" dirty="0" smtClean="0"/>
              <a:t> </a:t>
            </a:r>
            <a:r>
              <a:rPr lang="es-ES" dirty="0" err="1" smtClean="0"/>
              <a:t>berdasarkan</a:t>
            </a:r>
            <a:r>
              <a:rPr lang="es-ES" dirty="0" smtClean="0"/>
              <a:t> </a:t>
            </a:r>
            <a:r>
              <a:rPr lang="es-ES" dirty="0" err="1" smtClean="0"/>
              <a:t>kaidah</a:t>
            </a:r>
            <a:r>
              <a:rPr lang="es-ES" dirty="0" smtClean="0"/>
              <a:t>, tata cara dan </a:t>
            </a:r>
            <a:r>
              <a:rPr lang="es-ES" dirty="0" err="1" smtClean="0"/>
              <a:t>etika</a:t>
            </a:r>
            <a:r>
              <a:rPr lang="es-ES" dirty="0" smtClean="0"/>
              <a:t> </a:t>
            </a:r>
            <a:r>
              <a:rPr lang="es-ES" dirty="0" err="1" smtClean="0"/>
              <a:t>ilmiah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dirty="0" err="1" smtClean="0"/>
              <a:t>rangka</a:t>
            </a:r>
            <a:r>
              <a:rPr lang="es-ES" dirty="0" smtClean="0"/>
              <a:t> </a:t>
            </a:r>
            <a:r>
              <a:rPr lang="es-ES" dirty="0" err="1" smtClean="0"/>
              <a:t>menghasilkan</a:t>
            </a:r>
            <a:r>
              <a:rPr lang="es-ES" dirty="0" smtClean="0"/>
              <a:t> </a:t>
            </a:r>
            <a:r>
              <a:rPr lang="es-ES" dirty="0" err="1" smtClean="0"/>
              <a:t>solusi</a:t>
            </a:r>
            <a:r>
              <a:rPr lang="es-ES" dirty="0" smtClean="0"/>
              <a:t>, </a:t>
            </a:r>
            <a:r>
              <a:rPr lang="es-ES" dirty="0" err="1" smtClean="0"/>
              <a:t>gagasan</a:t>
            </a:r>
            <a:r>
              <a:rPr lang="es-ES" dirty="0" smtClean="0"/>
              <a:t>, </a:t>
            </a:r>
            <a:r>
              <a:rPr lang="es-ES" dirty="0" err="1" smtClean="0"/>
              <a:t>desain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kritik</a:t>
            </a:r>
            <a:endParaRPr lang="es-ES" dirty="0" smtClean="0"/>
          </a:p>
          <a:p>
            <a:pPr lvl="0" algn="just">
              <a:buFont typeface="Wingdings" pitchFamily="2" charset="2"/>
              <a:buChar char="Ø"/>
            </a:pPr>
            <a:r>
              <a:rPr lang="es-ES" dirty="0" smtClean="0"/>
              <a:t>……………………………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u="sng" dirty="0" smtClean="0"/>
              <a:t>KETERAMPILAN KHUSUS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FF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MANDIRI DAN TIM</a:t>
                      </a:r>
                      <a:endParaRPr lang="en-US" sz="1800" dirty="0">
                        <a:solidFill>
                          <a:srgbClr val="FFFF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FF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TIM dihapus</a:t>
                      </a:r>
                      <a:endParaRPr lang="en-US" sz="1800" dirty="0">
                        <a:solidFill>
                          <a:srgbClr val="FFFF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FF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Mandiri dan Supervisi</a:t>
                      </a:r>
                      <a:endParaRPr lang="en-US" sz="1800" dirty="0">
                        <a:solidFill>
                          <a:srgbClr val="FFFF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mandiri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menyusun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pengumpulan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pengikhtisaran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bukti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audit,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berkontribusi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mengevaluasi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bukti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entitas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komersial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perundang-undangan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berlaku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mandiri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menyusun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pengumpulan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pengikhtisaran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bukti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audit,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mengevaluasi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bukti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entitas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komersial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perundang-undangan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berlaku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mandiri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menyusun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pengumpulan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pengikhtisaran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bukti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entitas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komersial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perundang-undangan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berlaku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u="sng" dirty="0" smtClean="0"/>
              <a:t>KETERAMPILAN KHUSUS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FF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MANDIRI DAN TIM</a:t>
                      </a:r>
                      <a:endParaRPr lang="en-US" sz="1800" dirty="0">
                        <a:solidFill>
                          <a:srgbClr val="FFFF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FF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TIM dihapus</a:t>
                      </a:r>
                      <a:endParaRPr lang="en-US" sz="1800" dirty="0">
                        <a:solidFill>
                          <a:srgbClr val="FFFF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FF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Mandiri dan Supervisi</a:t>
                      </a:r>
                      <a:endParaRPr lang="en-US" sz="1800" dirty="0">
                        <a:solidFill>
                          <a:srgbClr val="FFFF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Mampu dibawah supervisi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mengevaluasi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bukti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entitas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komersial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perundang-undangan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berlaku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audit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KONSENTRASI 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id-ID" sz="2800" dirty="0" smtClean="0"/>
              <a:t>Perlu disusun capaian pembelajaran (Learning outcome) untuk tiap konsentrasi (ketrampilan khusus). Mata kuliah yang disajikan untuk tiap konsentrasi tergantung pada capaian pembelajaranya. </a:t>
            </a:r>
            <a:endParaRPr lang="en-US" sz="2800" dirty="0" smtClean="0"/>
          </a:p>
          <a:p>
            <a:pPr lvl="0">
              <a:buFont typeface="Wingdings" pitchFamily="2" charset="2"/>
              <a:buChar char="Ø"/>
            </a:pPr>
            <a:r>
              <a:rPr lang="id-ID" sz="2800" dirty="0" smtClean="0"/>
              <a:t>Ketrampilan khusus adalah kemampuan kerja spesifik terkait bidang keilmuan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CONTOH CAPAIAN PEMBELAJARAN (KETRAMPILAN KHUSUS) UNTUK KONSENTRASI JURUSAN MANAJEMEN.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1"/>
          <a:ext cx="8763000" cy="451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828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latin typeface="Times New Roman"/>
                          <a:ea typeface="Calibri"/>
                          <a:cs typeface="Times New Roman"/>
                        </a:rPr>
                        <a:t>Konsentrasi Manajemen Keuangan (MK)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latin typeface="Times New Roman"/>
                          <a:ea typeface="Calibri"/>
                          <a:cs typeface="Times New Roman"/>
                        </a:rPr>
                        <a:t>Konsentrasi Manajemen Pemasaran (MP)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latin typeface="Times New Roman"/>
                          <a:ea typeface="Calibri"/>
                          <a:cs typeface="Times New Roman"/>
                        </a:rPr>
                        <a:t>Konsentrasi Manajemen Sumber Daya Manusia (MSDM)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9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Capaian Pembelajaran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Mampu mengidentifikasi alternatif investasi pada financial asset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Mampu mengelola  keuangan untuk </a:t>
                      </a:r>
                      <a:r>
                        <a:rPr lang="fr-FR" sz="1400" dirty="0" err="1">
                          <a:latin typeface="+mn-lt"/>
                          <a:ea typeface="Calibri"/>
                          <a:cs typeface="Times New Roman"/>
                        </a:rPr>
                        <a:t>perusahaan</a:t>
                      </a:r>
                      <a:r>
                        <a:rPr lang="fr-FR" sz="1400" dirty="0"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fr-FR" sz="1400" dirty="0" err="1">
                          <a:latin typeface="+mn-lt"/>
                          <a:ea typeface="Calibri"/>
                          <a:cs typeface="Times New Roman"/>
                        </a:rPr>
                        <a:t>beroperasi</a:t>
                      </a:r>
                      <a:r>
                        <a:rPr lang="fr-FR" sz="1400" dirty="0">
                          <a:latin typeface="+mn-lt"/>
                          <a:ea typeface="Calibri"/>
                          <a:cs typeface="Times New Roman"/>
                        </a:rPr>
                        <a:t> di </a:t>
                      </a:r>
                      <a:r>
                        <a:rPr lang="fr-FR" sz="1400" dirty="0" err="1">
                          <a:latin typeface="+mn-lt"/>
                          <a:ea typeface="Calibri"/>
                          <a:cs typeface="Times New Roman"/>
                        </a:rPr>
                        <a:t>pasar</a:t>
                      </a:r>
                      <a:r>
                        <a:rPr lang="fr-FR" sz="14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dirty="0" err="1">
                          <a:latin typeface="+mn-lt"/>
                          <a:ea typeface="Calibri"/>
                          <a:cs typeface="Times New Roman"/>
                        </a:rPr>
                        <a:t>internasional</a:t>
                      </a: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Mampu menyusun perencanaan program penjualan dan pemasaran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Mampu mendesain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1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Mata kuliah wajib untuk setiap konsentrasi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Manajemen Investasi (Investement)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b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Manajemen Keuangan Internasional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>
                          <a:latin typeface="+mn-lt"/>
                          <a:ea typeface="Calibri"/>
                          <a:cs typeface="Times New Roman"/>
                        </a:rPr>
                        <a:t>Keuangan Derivatif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Pemasaran stratejik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Pemasaran jasa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Perilaku konsumen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MSDM Internasional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Perilaku keorganisasian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+mn-lt"/>
                          <a:ea typeface="Calibri"/>
                          <a:cs typeface="Times New Roman"/>
                        </a:rPr>
                        <a:t>Perencanaan dan pengembangan SDM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DASAR PEMIKIRAN PENYUSUNAN KURIKULUM PENDIDIKAN TINGGI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1.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Indonesia (</a:t>
            </a:r>
            <a:r>
              <a:rPr lang="en-US" dirty="0" smtClean="0"/>
              <a:t>KKNI)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8 </a:t>
            </a:r>
            <a:r>
              <a:rPr lang="en-US" dirty="0" err="1"/>
              <a:t>Tahun</a:t>
            </a:r>
            <a:r>
              <a:rPr lang="en-US" dirty="0"/>
              <a:t> 2012,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/>
              <a:t>12 </a:t>
            </a:r>
            <a:r>
              <a:rPr lang="en-US" dirty="0" err="1"/>
              <a:t>Tahun</a:t>
            </a:r>
            <a:r>
              <a:rPr lang="en-US" dirty="0"/>
              <a:t> 2012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. KKNI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/>
              <a:t>yang </a:t>
            </a:r>
            <a:r>
              <a:rPr lang="en-US" dirty="0" err="1"/>
              <a:t>penjenjangan</a:t>
            </a:r>
            <a:r>
              <a:rPr lang="en-US" dirty="0"/>
              <a:t> </a:t>
            </a:r>
            <a:r>
              <a:rPr lang="en-US" dirty="0" err="1"/>
              <a:t>kualifikasinya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(</a:t>
            </a:r>
            <a:r>
              <a:rPr lang="en-US" i="1" dirty="0" smtClean="0"/>
              <a:t>learning </a:t>
            </a:r>
            <a:r>
              <a:rPr lang="en-US" i="1" dirty="0"/>
              <a:t>outcomes)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1"/>
          <a:ext cx="8229600" cy="7150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7445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latin typeface="Times New Roman"/>
                          <a:ea typeface="Calibri"/>
                          <a:cs typeface="Times New Roman"/>
                        </a:rPr>
                        <a:t>Komentar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Calibri"/>
                          <a:cs typeface="Times New Roman"/>
                        </a:rPr>
                        <a:t>Mohon dikaji untuk mata kuliah keuangan derivatif.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Calibri"/>
                          <a:cs typeface="Times New Roman"/>
                        </a:rPr>
                        <a:t>Ketidakkonsistenan dalam memasukkan mata kuliah yang “internasional”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600" dirty="0">
                          <a:latin typeface="Times New Roman"/>
                          <a:ea typeface="Calibri"/>
                          <a:cs typeface="Times New Roman"/>
                        </a:rPr>
                        <a:t>Mohon dikaji untuk mata kuliah perilaku organisasi. Mata kuliah ini lebih cocok masuk mata kuliah umum (untuk semua konsentrasi)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latin typeface="Times New Roman"/>
                          <a:ea typeface="Calibri"/>
                          <a:cs typeface="Times New Roman"/>
                        </a:rPr>
                        <a:t>Saran</a:t>
                      </a:r>
                      <a:r>
                        <a:rPr lang="id-ID" sz="12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Times New Roman"/>
                          <a:ea typeface="Calibri"/>
                          <a:cs typeface="Times New Roman"/>
                        </a:rPr>
                        <a:t>Perlu dipertimbangkan memasukkan matakuliah Financial Planning (Perencanaan Keuangan)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Times New Roman"/>
                          <a:ea typeface="Calibri"/>
                          <a:cs typeface="Times New Roman"/>
                        </a:rPr>
                        <a:t>Alasan: semakin penting dan sdh ada sertifikasinya CFP (certified financial planner)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Times New Roman"/>
                          <a:ea typeface="Calibri"/>
                          <a:cs typeface="Times New Roman"/>
                        </a:rPr>
                        <a:t>Learning outcome: mampu mengelola keuangan secara terencana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Times New Roman"/>
                          <a:ea typeface="Calibri"/>
                          <a:cs typeface="Times New Roman"/>
                        </a:rPr>
                        <a:t>Perlu dipertimbangkan memasukkan mata kuliah (1) Sales and Retail Management; (2) </a:t>
                      </a:r>
                      <a:r>
                        <a:rPr lang="id-ID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International Marketing Management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Times New Roman"/>
                          <a:ea typeface="Calibri"/>
                          <a:cs typeface="Times New Roman"/>
                        </a:rPr>
                        <a:t>Alasan: bisnis retail semakin marak. </a:t>
                      </a:r>
                      <a:endParaRPr lang="en-US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id-ID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 outcome: mampu mengelola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Retail</a:t>
                      </a:r>
                      <a:r>
                        <a:rPr kumimoji="0" lang="id-ID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secara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Times New Roman"/>
                          <a:ea typeface="Calibri"/>
                          <a:cs typeface="Times New Roman"/>
                        </a:rPr>
                        <a:t>Perlu dipertimbangkan memasukkan mata kuliah (1)  Human resources Planning, (2) Performance Appraisal &amp; Rewards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>
                          <a:latin typeface="Times New Roman"/>
                          <a:ea typeface="Calibri"/>
                          <a:cs typeface="Times New Roman"/>
                        </a:rPr>
                        <a:t>Learning outcome: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UNTUK S1 AKUNTANSI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outcome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LO S1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IAI </a:t>
            </a:r>
            <a:r>
              <a:rPr lang="en-US" dirty="0" err="1" smtClean="0"/>
              <a:t>KAPd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IAESB.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kirim</a:t>
            </a:r>
            <a:r>
              <a:rPr lang="en-US" dirty="0" smtClean="0"/>
              <a:t> LO S1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IAESB  </a:t>
            </a:r>
            <a:r>
              <a:rPr lang="en-US" sz="1600" i="1" dirty="0" smtClean="0">
                <a:solidFill>
                  <a:srgbClr val="FF0000"/>
                </a:solidFill>
              </a:rPr>
              <a:t>(International Accounting Education Standards Board)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KONSENTRASI AKUNTANSI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0"/>
          <a:ext cx="8229600" cy="4618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95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Times New Roman"/>
                          <a:ea typeface="Calibri"/>
                          <a:cs typeface="Times New Roman"/>
                        </a:rPr>
                        <a:t>Konsentrasi Akuntansi Keuangan (MK)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Times New Roman"/>
                          <a:ea typeface="Calibri"/>
                          <a:cs typeface="Times New Roman"/>
                        </a:rPr>
                        <a:t>Konsentrasi Akuntansi Manajemen (MP)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5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Calibri"/>
                          <a:cs typeface="Times New Roman"/>
                        </a:rPr>
                        <a:t>Capaian Pembelajaran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Calibri"/>
                          <a:cs typeface="Times New Roman"/>
                        </a:rPr>
                        <a:t>Bisa disusun sesuai contoh diatas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Calibri"/>
                          <a:cs typeface="Times New Roman"/>
                        </a:rPr>
                        <a:t>Bisa disusun sesuai contoh diatas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56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Calibri"/>
                          <a:cs typeface="Times New Roman"/>
                        </a:rPr>
                        <a:t>Mata kuliah wajib untuk setiap konsentrasi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800">
                          <a:latin typeface="Times New Roman"/>
                          <a:ea typeface="Calibri"/>
                          <a:cs typeface="Times New Roman"/>
                        </a:rPr>
                        <a:t>Analisa laporan keuangan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800">
                          <a:latin typeface="Times New Roman"/>
                          <a:ea typeface="Calibri"/>
                          <a:cs typeface="Times New Roman"/>
                        </a:rPr>
                        <a:t>Standar Akuntansi Keuangan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800">
                          <a:latin typeface="Times New Roman"/>
                          <a:ea typeface="Calibri"/>
                          <a:cs typeface="Times New Roman"/>
                        </a:rPr>
                        <a:t>Seminar Akuntansi Keuangan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800" dirty="0">
                          <a:latin typeface="Times New Roman"/>
                          <a:ea typeface="Calibri"/>
                          <a:cs typeface="Times New Roman"/>
                        </a:rPr>
                        <a:t>Manajemen Stratejik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800" dirty="0">
                          <a:latin typeface="Times New Roman"/>
                          <a:ea typeface="Calibri"/>
                          <a:cs typeface="Times New Roman"/>
                        </a:rPr>
                        <a:t>Manajemen Biaya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800" dirty="0">
                          <a:latin typeface="Times New Roman"/>
                          <a:ea typeface="Calibri"/>
                          <a:cs typeface="Times New Roman"/>
                        </a:rPr>
                        <a:t>Seminar akuntansi manajemen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Komentar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dirty="0" smtClean="0"/>
              <a:t>Beberapa mata kuliah penting yang perlu dipertimbangkan untuk dimasukkan dalam mata kuliah wajib:</a:t>
            </a:r>
            <a:endParaRPr lang="en-US" dirty="0" smtClean="0"/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System analysis and design</a:t>
            </a:r>
            <a:endParaRPr lang="en-US" dirty="0" smtClean="0"/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Management control system</a:t>
            </a:r>
            <a:endParaRPr lang="en-US" dirty="0" smtClean="0"/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Teori akuntansi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Mata kuliah pilihan sebaiknya memasukkan isu terbaru dibidang akuntansi, misalnya</a:t>
            </a:r>
            <a:endParaRPr lang="en-US" dirty="0" smtClean="0"/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Foresic audit</a:t>
            </a:r>
            <a:endParaRPr lang="en-US" dirty="0" smtClean="0"/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Sustainability Reporting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id-ID" dirty="0" smtClean="0"/>
              <a:t>Perlu disusun Rancangan Pembelajaran Semester (RPS) untuk tiap mata kuliah sehingga learning outcome (LO) menjadi jelas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id-ID" dirty="0" smtClean="0"/>
              <a:t>Perlu disusun pedoman pendidikan yang antara lain berisi tentang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Standar Kompetensi Lulusan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Standar Isi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Standar Proses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Standar Penilaian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Standar sarana dan prasarana pembelajaran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839200" cy="662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,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LO (learning </a:t>
            </a:r>
            <a:r>
              <a:rPr lang="en-US" dirty="0" err="1" smtClean="0"/>
              <a:t>outcame</a:t>
            </a:r>
            <a:r>
              <a:rPr lang="en-US" dirty="0" smtClean="0"/>
              <a:t>) </a:t>
            </a:r>
            <a:r>
              <a:rPr lang="en-US" dirty="0" err="1" smtClean="0"/>
              <a:t>profil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&amp;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(</a:t>
            </a:r>
            <a:r>
              <a:rPr lang="en-US" dirty="0" err="1" smtClean="0"/>
              <a:t>Prodi</a:t>
            </a:r>
            <a:r>
              <a:rPr lang="en-US" dirty="0" smtClean="0"/>
              <a:t>)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LOnya</a:t>
            </a:r>
            <a:r>
              <a:rPr lang="en-US" dirty="0" smtClean="0"/>
              <a:t>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PANDANGAN ATAS KURIKULUM </a:t>
            </a:r>
            <a:br>
              <a:rPr lang="en-US" sz="3200" dirty="0" smtClean="0"/>
            </a:br>
            <a:r>
              <a:rPr lang="en-US" sz="3200" dirty="0" smtClean="0"/>
              <a:t>STIE INDONESI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id-ID" dirty="0" smtClean="0"/>
              <a:t>Dalam Era MEA, terdapat mata kuliah yang semakin penting untuk dimasukkan dalam kurikulum. </a:t>
            </a:r>
            <a:endParaRPr lang="en-US" dirty="0" smtClean="0"/>
          </a:p>
          <a:p>
            <a:pPr lvl="0" algn="just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Business English/Engslish Conversation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IT for business/E Business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Business communication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/>
          <a:lstStyle/>
          <a:p>
            <a:pPr lvl="0">
              <a:buNone/>
            </a:pPr>
            <a:r>
              <a:rPr lang="id-ID" dirty="0" smtClean="0"/>
              <a:t>Mata kuliah yang perlu ada pada semua konsentrasi</a:t>
            </a:r>
            <a:r>
              <a:rPr lang="en-US" dirty="0" smtClean="0"/>
              <a:t> </a:t>
            </a:r>
            <a:r>
              <a:rPr lang="id-ID" dirty="0" smtClean="0"/>
              <a:t>(bukan mata kuliah konsentrasi), dalam silabus dimasukkan dalam konsentrasi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accent4">
                    <a:lumMod val="50000"/>
                  </a:schemeClr>
                </a:solidFill>
              </a:rPr>
              <a:t>Komputer statistik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accent4">
                    <a:lumMod val="50000"/>
                  </a:schemeClr>
                </a:solidFill>
              </a:rPr>
              <a:t>Etika Bisnis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accent4">
                    <a:lumMod val="50000"/>
                  </a:schemeClr>
                </a:solidFill>
              </a:rPr>
              <a:t>dan Profesi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accent4">
                    <a:lumMod val="50000"/>
                  </a:schemeClr>
                </a:solidFill>
              </a:rPr>
              <a:t>Perilaku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accent4">
                    <a:lumMod val="50000"/>
                  </a:schemeClr>
                </a:solidFill>
              </a:rPr>
              <a:t>Organisasi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Mata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menyesuikan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( </a:t>
            </a:r>
            <a:r>
              <a:rPr lang="en-US" sz="2800" i="1" dirty="0" err="1" smtClean="0"/>
              <a:t>Untuk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Jurusan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Akuntansi</a:t>
            </a:r>
            <a:r>
              <a:rPr lang="en-US" sz="2800" i="1" dirty="0" smtClean="0"/>
              <a:t> </a:t>
            </a:r>
            <a:r>
              <a:rPr lang="en-US" sz="2800" dirty="0" smtClean="0"/>
              <a:t>) :</a:t>
            </a:r>
            <a:endParaRPr lang="en-US" sz="2400" dirty="0" smtClean="0"/>
          </a:p>
          <a:p>
            <a:pPr lvl="1"/>
            <a:r>
              <a:rPr lang="en-US" dirty="0" smtClean="0"/>
              <a:t>Audit </a:t>
            </a:r>
            <a:r>
              <a:rPr lang="en-US" dirty="0" err="1" smtClean="0"/>
              <a:t>Forensik</a:t>
            </a:r>
            <a:endParaRPr lang="en-US" sz="2000" dirty="0" smtClean="0"/>
          </a:p>
          <a:p>
            <a:pPr lvl="1"/>
            <a:r>
              <a:rPr lang="en-US" dirty="0" smtClean="0"/>
              <a:t>Audit Internal</a:t>
            </a:r>
            <a:endParaRPr lang="en-US" sz="2000" dirty="0" smtClean="0"/>
          </a:p>
          <a:p>
            <a:pPr lvl="1"/>
            <a:r>
              <a:rPr lang="en-US" dirty="0" smtClean="0"/>
              <a:t>Audit </a:t>
            </a:r>
            <a:r>
              <a:rPr lang="en-US" dirty="0" err="1" smtClean="0"/>
              <a:t>Syariah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IFRS.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(Intermediate). </a:t>
            </a:r>
            <a:r>
              <a:rPr lang="en-US" i="1" u="sng" dirty="0" err="1" smtClean="0"/>
              <a:t>Contoh</a:t>
            </a:r>
            <a:r>
              <a:rPr lang="en-US" dirty="0" smtClean="0"/>
              <a:t> Di </a:t>
            </a:r>
            <a:r>
              <a:rPr lang="en-US" dirty="0" err="1" smtClean="0"/>
              <a:t>Unair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PENGANTAR AKUNTANSI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semester,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Intermediate </a:t>
            </a:r>
            <a:r>
              <a:rPr lang="en-US" dirty="0" err="1" smtClean="0"/>
              <a:t>sebanyak</a:t>
            </a:r>
            <a:r>
              <a:rPr lang="en-US" dirty="0" smtClean="0"/>
              <a:t> 3 semester (AKM 1, AKM 2, </a:t>
            </a:r>
            <a:r>
              <a:rPr lang="en-US" dirty="0" err="1" smtClean="0"/>
              <a:t>dan</a:t>
            </a:r>
            <a:r>
              <a:rPr lang="en-US" dirty="0" smtClean="0"/>
              <a:t> AKM 3.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Standar Kompetensi Lulusan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capaian pembelajaran (</a:t>
            </a:r>
            <a:r>
              <a:rPr lang="id-ID" b="1" dirty="0" smtClean="0"/>
              <a:t>Learning outcome</a:t>
            </a:r>
            <a:r>
              <a:rPr lang="id-ID" dirty="0" smtClean="0"/>
              <a:t>) untuk masing-masing jurusan yang mencakup </a:t>
            </a:r>
            <a:r>
              <a:rPr lang="en-US" dirty="0" smtClean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id-ID" b="1" u="sng" dirty="0" smtClean="0"/>
              <a:t>sikap,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id-ID" b="1" u="sng" dirty="0" smtClean="0"/>
              <a:t>ketrampilan umum,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id-ID" b="1" u="sng" dirty="0" smtClean="0"/>
              <a:t> penguasann pengetahuan dan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id-ID" b="1" u="sng" dirty="0" smtClean="0"/>
              <a:t> ketrampilan khusus</a:t>
            </a:r>
            <a:r>
              <a:rPr lang="id-ID" dirty="0" smtClean="0"/>
              <a:t> </a:t>
            </a:r>
            <a:r>
              <a:rPr lang="en-US" dirty="0" smtClean="0"/>
              <a:t>(</a:t>
            </a:r>
            <a:r>
              <a:rPr lang="id-ID" dirty="0" smtClean="0"/>
              <a:t>perlu dijabarkan</a:t>
            </a:r>
            <a:r>
              <a:rPr lang="en-US" dirty="0" smtClean="0"/>
              <a:t>)</a:t>
            </a:r>
            <a:r>
              <a:rPr lang="id-ID" dirty="0" smtClean="0"/>
              <a:t>. </a:t>
            </a:r>
            <a:endParaRPr lang="en-US" dirty="0" smtClean="0"/>
          </a:p>
          <a:p>
            <a:pPr algn="r">
              <a:buNone/>
            </a:pPr>
            <a:r>
              <a:rPr lang="en-US" sz="1400" i="1" u="sng" dirty="0" smtClean="0"/>
              <a:t>( </a:t>
            </a:r>
            <a:r>
              <a:rPr lang="en-US" sz="1400" i="1" u="sng" dirty="0" err="1" smtClean="0"/>
              <a:t>contoh</a:t>
            </a:r>
            <a:r>
              <a:rPr lang="en-US" sz="1400" i="1" u="sng" dirty="0" smtClean="0"/>
              <a:t> </a:t>
            </a:r>
            <a:r>
              <a:rPr lang="en-US" sz="1400" i="1" u="sng" dirty="0" err="1" smtClean="0"/>
              <a:t>Terlampir</a:t>
            </a:r>
            <a:r>
              <a:rPr lang="en-US" sz="1400" i="1" u="sng" dirty="0" smtClean="0"/>
              <a:t> )</a:t>
            </a: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1327</Words>
  <Application>Microsoft Office PowerPoint</Application>
  <PresentationFormat>On-screen Show (4:3)</PresentationFormat>
  <Paragraphs>165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   LOKAKARYA DAN EVALUASI KURIKULUM PRODI S1 AKUNTANSI, S1 DAN S2 MANAJEMEN STIE INDONESIA BANJARMASIN 28 – 29 Desember 2016</vt:lpstr>
      <vt:lpstr> DASAR PEMIKIRAN PENYUSUNAN KURIKULUM PENDIDIKAN TINGGI </vt:lpstr>
      <vt:lpstr>Slide 3</vt:lpstr>
      <vt:lpstr>PANDANGAN ATAS KURIKULUM  STIE INDONESI</vt:lpstr>
      <vt:lpstr>UMUM</vt:lpstr>
      <vt:lpstr>Slide 6</vt:lpstr>
      <vt:lpstr>Slide 7</vt:lpstr>
      <vt:lpstr>  Mata kuliah Pokok </vt:lpstr>
      <vt:lpstr>Standar Kompetensi Lulusan</vt:lpstr>
      <vt:lpstr>            CAPAIAN PEMBELAJARAN S1 AKUNTANSI SIKAP</vt:lpstr>
      <vt:lpstr>SIKAP….</vt:lpstr>
      <vt:lpstr>         PENGUASAAN PENGETAHUAN</vt:lpstr>
      <vt:lpstr>Slide 13</vt:lpstr>
      <vt:lpstr>Slide 14</vt:lpstr>
      <vt:lpstr>KETERAMPILAN UMUM</vt:lpstr>
      <vt:lpstr>KETERAMPILAN KHUSUS </vt:lpstr>
      <vt:lpstr>KETERAMPILAN KHUSUS</vt:lpstr>
      <vt:lpstr>KONSENTRASI MANAJEMEN</vt:lpstr>
      <vt:lpstr>CONTOH CAPAIAN PEMBELAJARAN (KETRAMPILAN KHUSUS) UNTUK KONSENTRASI JURUSAN MANAJEMEN. </vt:lpstr>
      <vt:lpstr>Slide 20</vt:lpstr>
      <vt:lpstr>UNTUK S1 AKUNTANSI</vt:lpstr>
      <vt:lpstr>KONSENTRASI AKUNTANSI</vt:lpstr>
      <vt:lpstr>Komentar </vt:lpstr>
      <vt:lpstr>SARAN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LOKAKARYA DAN EVALUASI KURIKULUM PRODI S1 AKUNTANSI, S1 DAN S2 MANAJEMEN STIE INDONESIA BANJARMASIN      28 – 29 Desember 2016 </dc:title>
  <dc:creator>microsoft</dc:creator>
  <cp:lastModifiedBy>microsoft</cp:lastModifiedBy>
  <cp:revision>21</cp:revision>
  <dcterms:created xsi:type="dcterms:W3CDTF">2016-12-22T23:18:35Z</dcterms:created>
  <dcterms:modified xsi:type="dcterms:W3CDTF">2017-02-10T21:47:20Z</dcterms:modified>
</cp:coreProperties>
</file>